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Lst>
  <p:notesMasterIdLst>
    <p:notesMasterId r:id="rId42"/>
  </p:notesMasterIdLst>
  <p:handoutMasterIdLst>
    <p:handoutMasterId r:id="rId43"/>
  </p:handoutMasterIdLst>
  <p:sldIdLst>
    <p:sldId id="304" r:id="rId5"/>
    <p:sldId id="265" r:id="rId6"/>
    <p:sldId id="266" r:id="rId7"/>
    <p:sldId id="267" r:id="rId8"/>
    <p:sldId id="268" r:id="rId9"/>
    <p:sldId id="269" r:id="rId10"/>
    <p:sldId id="299" r:id="rId11"/>
    <p:sldId id="300" r:id="rId12"/>
    <p:sldId id="270" r:id="rId13"/>
    <p:sldId id="271" r:id="rId14"/>
    <p:sldId id="272" r:id="rId15"/>
    <p:sldId id="273" r:id="rId16"/>
    <p:sldId id="274" r:id="rId17"/>
    <p:sldId id="293" r:id="rId18"/>
    <p:sldId id="275" r:id="rId19"/>
    <p:sldId id="276" r:id="rId20"/>
    <p:sldId id="294" r:id="rId21"/>
    <p:sldId id="277" r:id="rId22"/>
    <p:sldId id="278" r:id="rId23"/>
    <p:sldId id="279" r:id="rId24"/>
    <p:sldId id="280" r:id="rId25"/>
    <p:sldId id="281" r:id="rId26"/>
    <p:sldId id="283" r:id="rId27"/>
    <p:sldId id="301" r:id="rId28"/>
    <p:sldId id="302" r:id="rId29"/>
    <p:sldId id="284" r:id="rId30"/>
    <p:sldId id="285" r:id="rId31"/>
    <p:sldId id="286" r:id="rId32"/>
    <p:sldId id="287" r:id="rId33"/>
    <p:sldId id="288" r:id="rId34"/>
    <p:sldId id="289" r:id="rId35"/>
    <p:sldId id="290" r:id="rId36"/>
    <p:sldId id="291" r:id="rId37"/>
    <p:sldId id="292" r:id="rId38"/>
    <p:sldId id="296" r:id="rId39"/>
    <p:sldId id="297" r:id="rId40"/>
    <p:sldId id="298" r:id="rId41"/>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ryAnn Marchi" initials="M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FC6638-BEBC-8494-2A21-6B9D8EE1C5D7}" v="44" dt="2020-03-18T11:53:42.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0929"/>
  </p:normalViewPr>
  <p:slideViewPr>
    <p:cSldViewPr snapToGrid="0">
      <p:cViewPr>
        <p:scale>
          <a:sx n="74" d="100"/>
          <a:sy n="74" d="100"/>
        </p:scale>
        <p:origin x="-2694"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76" y="2664"/>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2" name="Header Placeholder 1"/>
          <p:cNvSpPr>
            <a:spLocks noGrp="1"/>
          </p:cNvSpPr>
          <p:nvPr>
            <p:ph type="hdr" sz="quarter"/>
          </p:nvPr>
        </p:nvSpPr>
        <p:spPr>
          <a:xfrm>
            <a:off x="1" y="0"/>
            <a:ext cx="3445220" cy="616056"/>
          </a:xfrm>
          <a:prstGeom prst="rect">
            <a:avLst/>
          </a:prstGeom>
          <a:ln w="6350">
            <a:solidFill>
              <a:schemeClr val="tx1"/>
            </a:solidFill>
            <a:prstDash val="solid"/>
          </a:ln>
        </p:spPr>
        <p:txBody>
          <a:bodyPr vert="horz" lIns="92534" tIns="46267" rIns="92534" bIns="46267" rtlCol="0" anchor="ctr"/>
          <a:lstStyle>
            <a:lvl1pPr algn="l">
              <a:tabLst>
                <a:tab pos="631351" algn="l"/>
              </a:tabLst>
              <a:defRPr sz="1200">
                <a:latin typeface="Georgia" pitchFamily="18" charset="0"/>
              </a:defRPr>
            </a:lvl1pPr>
          </a:lstStyle>
          <a:p>
            <a:pPr>
              <a:defRPr/>
            </a:pPr>
            <a:r>
              <a:rPr lang="en-US" dirty="0"/>
              <a:t>	</a:t>
            </a:r>
            <a:r>
              <a:rPr lang="en-US" sz="1600" dirty="0"/>
              <a:t>University of Pittsburgh</a:t>
            </a:r>
          </a:p>
        </p:txBody>
      </p:sp>
      <p:sp>
        <p:nvSpPr>
          <p:cNvPr id="4" name="Footer Placeholder 3"/>
          <p:cNvSpPr>
            <a:spLocks noGrp="1"/>
          </p:cNvSpPr>
          <p:nvPr>
            <p:ph type="ftr" sz="quarter" idx="2"/>
          </p:nvPr>
        </p:nvSpPr>
        <p:spPr>
          <a:xfrm>
            <a:off x="9" y="8640824"/>
            <a:ext cx="2531700" cy="249358"/>
          </a:xfrm>
          <a:prstGeom prst="rect">
            <a:avLst/>
          </a:prstGeom>
        </p:spPr>
        <p:txBody>
          <a:bodyPr vert="horz" lIns="92534" tIns="46267" rIns="92534" bIns="46267" rtlCol="0" anchor="ctr"/>
          <a:lstStyle>
            <a:lvl1pPr algn="ctr">
              <a:defRPr sz="12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5400675" y="9006150"/>
            <a:ext cx="1554164" cy="234687"/>
          </a:xfrm>
          <a:prstGeom prst="rect">
            <a:avLst/>
          </a:prstGeom>
        </p:spPr>
        <p:txBody>
          <a:bodyPr vert="horz" lIns="92534" tIns="46267" rIns="92534" bIns="46267" rtlCol="0" anchor="ctr"/>
          <a:lstStyle>
            <a:lvl1pPr algn="r">
              <a:defRPr sz="1100">
                <a:latin typeface="Georgia" pitchFamily="18" charset="0"/>
              </a:defRPr>
            </a:lvl1pPr>
          </a:lstStyle>
          <a:p>
            <a:pPr>
              <a:defRPr/>
            </a:pPr>
            <a:r>
              <a:rPr lang="en-US" sz="1000" b="1" dirty="0">
                <a:latin typeface="Arial" pitchFamily="34" charset="0"/>
                <a:cs typeface="Arial" pitchFamily="34" charset="0"/>
              </a:rPr>
              <a:t>Handout #2, Page </a:t>
            </a:r>
            <a:fld id="{1DEAAAA3-F7D2-420C-8044-4D8DB93005E2}" type="slidenum">
              <a:rPr lang="en-US" sz="1000" b="1" smtClean="0">
                <a:latin typeface="Arial" pitchFamily="34" charset="0"/>
                <a:cs typeface="Arial" pitchFamily="34" charset="0"/>
              </a:rPr>
              <a:pPr>
                <a:defRPr/>
              </a:pPr>
              <a:t>‹#›</a:t>
            </a:fld>
            <a:endParaRPr lang="en-US" sz="1000"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2602" y="96259"/>
            <a:ext cx="487804" cy="433164"/>
          </a:xfrm>
          <a:prstGeom prst="rect">
            <a:avLst/>
          </a:prstGeom>
          <a:noFill/>
          <a:ln w="9525">
            <a:noFill/>
            <a:miter lim="800000"/>
            <a:headEnd/>
            <a:tailEnd/>
          </a:ln>
        </p:spPr>
      </p:pic>
      <p:sp>
        <p:nvSpPr>
          <p:cNvPr id="9" name="TextBox 8"/>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5" name="Straight Connector 14"/>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90585" y="8660076"/>
            <a:ext cx="4364253" cy="342140"/>
          </a:xfrm>
          <a:prstGeom prst="rect">
            <a:avLst/>
          </a:prstGeom>
          <a:noFill/>
        </p:spPr>
        <p:txBody>
          <a:bodyPr wrap="square" lIns="92534" tIns="46267" rIns="92534" bIns="46267" rtlCol="0">
            <a:spAutoFit/>
          </a:bodyPr>
          <a:lstStyle/>
          <a:p>
            <a:pPr algn="r"/>
            <a:r>
              <a:rPr lang="en-US" sz="800" dirty="0">
                <a:latin typeface="Arial" pitchFamily="34" charset="0"/>
                <a:cs typeface="Arial" pitchFamily="34" charset="0"/>
              </a:rPr>
              <a:t>533: Supervisor Training Series: Module 1:</a:t>
            </a:r>
          </a:p>
          <a:p>
            <a:pPr algn="r"/>
            <a:r>
              <a:rPr lang="en-US" sz="800" dirty="0">
                <a:latin typeface="Arial" pitchFamily="34" charset="0"/>
                <a:cs typeface="Arial" pitchFamily="34" charset="0"/>
              </a:rPr>
              <a:t>The Preparatory and Beginning Phases of Child Welfare Supervision </a:t>
            </a:r>
          </a:p>
        </p:txBody>
      </p:sp>
    </p:spTree>
    <p:extLst>
      <p:ext uri="{BB962C8B-B14F-4D97-AF65-F5344CB8AC3E}">
        <p14:creationId xmlns:p14="http://schemas.microsoft.com/office/powerpoint/2010/main" val="39524365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68400" y="987425"/>
            <a:ext cx="4618038" cy="346551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27312" y="4565872"/>
            <a:ext cx="5100215" cy="4158377"/>
          </a:xfrm>
          <a:prstGeom prst="rect">
            <a:avLst/>
          </a:prstGeom>
          <a:noFill/>
          <a:ln w="9525">
            <a:noFill/>
            <a:miter lim="800000"/>
            <a:headEnd/>
            <a:tailEnd/>
          </a:ln>
        </p:spPr>
        <p:txBody>
          <a:bodyPr vert="horz" wrap="square" lIns="92534" tIns="46267" rIns="92534" bIns="46267"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318" name="Rectangle 6"/>
          <p:cNvSpPr>
            <a:spLocks noGrp="1" noChangeArrowheads="1"/>
          </p:cNvSpPr>
          <p:nvPr>
            <p:ph type="ftr" sz="quarter" idx="4"/>
          </p:nvPr>
        </p:nvSpPr>
        <p:spPr bwMode="auto">
          <a:xfrm>
            <a:off x="1" y="8721042"/>
            <a:ext cx="2502270" cy="221395"/>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ctr">
              <a:defRPr sz="800">
                <a:latin typeface="Georgia" pitchFamily="18" charset="0"/>
              </a:defRPr>
            </a:lvl1pPr>
          </a:lstStyle>
          <a:p>
            <a:pPr algn="l">
              <a:defRPr/>
            </a:pPr>
            <a:r>
              <a:rPr lang="en-US" dirty="0"/>
              <a:t>The Pennsylvania Child Welfare Resource Center</a:t>
            </a:r>
          </a:p>
        </p:txBody>
      </p:sp>
      <p:sp>
        <p:nvSpPr>
          <p:cNvPr id="13319" name="Rectangle 7"/>
          <p:cNvSpPr>
            <a:spLocks noGrp="1" noChangeArrowheads="1"/>
          </p:cNvSpPr>
          <p:nvPr>
            <p:ph type="sldNum" sz="quarter" idx="5"/>
          </p:nvPr>
        </p:nvSpPr>
        <p:spPr bwMode="auto">
          <a:xfrm>
            <a:off x="6241646" y="9020818"/>
            <a:ext cx="713192" cy="190684"/>
          </a:xfrm>
          <a:prstGeom prst="rect">
            <a:avLst/>
          </a:prstGeom>
          <a:noFill/>
          <a:ln w="9525">
            <a:noFill/>
            <a:miter lim="800000"/>
            <a:headEnd/>
            <a:tailEnd/>
          </a:ln>
        </p:spPr>
        <p:txBody>
          <a:bodyPr vert="horz" wrap="square" lIns="92534" tIns="46267" rIns="92534" bIns="46267" numCol="1" anchor="ctr" anchorCtr="0" compatLnSpc="1">
            <a:prstTxWarp prst="textNoShape">
              <a:avLst/>
            </a:prstTxWarp>
          </a:bodyPr>
          <a:lstStyle>
            <a:lvl1pPr algn="r">
              <a:defRPr sz="11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2602" y="96259"/>
            <a:ext cx="487804" cy="433164"/>
          </a:xfrm>
          <a:prstGeom prst="rect">
            <a:avLst/>
          </a:prstGeom>
          <a:noFill/>
          <a:ln w="9525">
            <a:noFill/>
            <a:miter lim="800000"/>
            <a:headEnd/>
            <a:tailEnd/>
          </a:ln>
        </p:spPr>
      </p:pic>
      <p:sp>
        <p:nvSpPr>
          <p:cNvPr id="10" name="Rectangle 9"/>
          <p:cNvSpPr/>
          <p:nvPr/>
        </p:nvSpPr>
        <p:spPr>
          <a:xfrm>
            <a:off x="3445220"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1" name="TextBox 10"/>
          <p:cNvSpPr txBox="1"/>
          <p:nvPr/>
        </p:nvSpPr>
        <p:spPr>
          <a:xfrm>
            <a:off x="5332042" y="0"/>
            <a:ext cx="1622796" cy="601269"/>
          </a:xfrm>
          <a:prstGeom prst="rect">
            <a:avLst/>
          </a:prstGeom>
          <a:noFill/>
        </p:spPr>
        <p:txBody>
          <a:bodyPr lIns="92534" tIns="46267" rIns="92534" bIns="46267">
            <a:spAutoFit/>
          </a:bodyPr>
          <a:lstStyle/>
          <a:p>
            <a:pPr>
              <a:defRPr/>
            </a:pPr>
            <a:r>
              <a:rPr lang="en-US" sz="1100" i="1" dirty="0">
                <a:latin typeface="Georgia" pitchFamily="18" charset="0"/>
              </a:rPr>
              <a:t>Empower People</a:t>
            </a:r>
          </a:p>
          <a:p>
            <a:pPr>
              <a:defRPr/>
            </a:pPr>
            <a:r>
              <a:rPr lang="en-US" sz="1100" i="1" dirty="0">
                <a:latin typeface="Georgia" pitchFamily="18" charset="0"/>
              </a:rPr>
              <a:t>Lead Organizations</a:t>
            </a:r>
          </a:p>
          <a:p>
            <a:pPr>
              <a:defRPr/>
            </a:pPr>
            <a:r>
              <a:rPr lang="en-US" sz="1100" i="1" dirty="0">
                <a:latin typeface="Georgia" pitchFamily="18" charset="0"/>
              </a:rPr>
              <a:t>Grow Communities</a:t>
            </a:r>
          </a:p>
        </p:txBody>
      </p:sp>
      <p:cxnSp>
        <p:nvCxnSpPr>
          <p:cNvPr id="12" name="Straight Connector 11"/>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45220" y="628890"/>
            <a:ext cx="3496738" cy="303216"/>
          </a:xfrm>
          <a:prstGeom prst="rect">
            <a:avLst/>
          </a:prstGeom>
          <a:noFill/>
          <a:ln w="6350">
            <a:solidFill>
              <a:schemeClr val="tx1"/>
            </a:solidFill>
          </a:ln>
        </p:spPr>
        <p:txBody>
          <a:bodyPr lIns="92534" tIns="46267" rIns="92534" bIns="46267">
            <a:spAutoFit/>
          </a:bodyPr>
          <a:lstStyle/>
          <a:p>
            <a:pPr>
              <a:defRPr/>
            </a:pPr>
            <a:r>
              <a:rPr lang="en-US" sz="11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519277" y="879164"/>
            <a:ext cx="327779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87079" y="32086"/>
            <a:ext cx="1844964" cy="636913"/>
          </a:xfrm>
          <a:prstGeom prst="rect">
            <a:avLst/>
          </a:prstGeom>
          <a:noFill/>
        </p:spPr>
        <p:txBody>
          <a:bodyPr lIns="92534" tIns="46267" rIns="92534" bIns="46267">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444301" cy="6160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34" tIns="46267" rIns="92534" bIns="46267" anchor="ctr"/>
          <a:lstStyle/>
          <a:p>
            <a:pPr algn="ctr">
              <a:defRPr/>
            </a:pPr>
            <a:endParaRPr lang="en-US"/>
          </a:p>
        </p:txBody>
      </p:sp>
      <p:sp>
        <p:nvSpPr>
          <p:cNvPr id="17" name="TextBox 16"/>
          <p:cNvSpPr txBox="1"/>
          <p:nvPr/>
        </p:nvSpPr>
        <p:spPr>
          <a:xfrm>
            <a:off x="0" y="15"/>
            <a:ext cx="3444301" cy="632047"/>
          </a:xfrm>
          <a:prstGeom prst="rect">
            <a:avLst/>
          </a:prstGeom>
          <a:noFill/>
          <a:ln w="15875">
            <a:noFill/>
          </a:ln>
        </p:spPr>
        <p:txBody>
          <a:bodyPr wrap="square" lIns="92534" tIns="46267" rIns="92534" bIns="46267" rtlCol="0">
            <a:spAutoFit/>
          </a:bodyPr>
          <a:lstStyle/>
          <a:p>
            <a:endParaRPr lang="en-US" sz="1000" dirty="0">
              <a:latin typeface="Georgia" pitchFamily="18" charset="0"/>
            </a:endParaRPr>
          </a:p>
          <a:p>
            <a:pPr algn="l">
              <a:tabLst>
                <a:tab pos="631351" algn="l"/>
              </a:tabLst>
            </a:pPr>
            <a:r>
              <a:rPr lang="en-US" sz="1600" dirty="0">
                <a:latin typeface="Georgia" pitchFamily="18" charset="0"/>
              </a:rPr>
              <a:t>	University of Pittsburgh</a:t>
            </a:r>
            <a:endParaRPr lang="en-US" sz="900" dirty="0">
              <a:latin typeface="Georgia" pitchFamily="18" charset="0"/>
            </a:endParaRPr>
          </a:p>
          <a:p>
            <a:pPr algn="l">
              <a:tabLst>
                <a:tab pos="631351" algn="l"/>
              </a:tabLst>
            </a:pPr>
            <a:endParaRPr lang="en-US" sz="900" dirty="0">
              <a:latin typeface="Georgia" pitchFamily="18" charset="0"/>
            </a:endParaRPr>
          </a:p>
        </p:txBody>
      </p:sp>
      <p:sp>
        <p:nvSpPr>
          <p:cNvPr id="18" name="TextBox 17"/>
          <p:cNvSpPr txBox="1"/>
          <p:nvPr/>
        </p:nvSpPr>
        <p:spPr>
          <a:xfrm>
            <a:off x="2575866" y="8719843"/>
            <a:ext cx="4378972" cy="342140"/>
          </a:xfrm>
          <a:prstGeom prst="rect">
            <a:avLst/>
          </a:prstGeom>
          <a:noFill/>
        </p:spPr>
        <p:txBody>
          <a:bodyPr wrap="square" lIns="92534" tIns="46267" rIns="92534" bIns="46267" rtlCol="0" anchor="ctr">
            <a:spAutoFit/>
          </a:bodyPr>
          <a:lstStyle/>
          <a:p>
            <a:pPr algn="r"/>
            <a:r>
              <a:rPr lang="en-US" sz="800" dirty="0">
                <a:latin typeface="Georgia" pitchFamily="18" charset="0"/>
              </a:rPr>
              <a:t>533: Supervisor Training Series</a:t>
            </a:r>
          </a:p>
          <a:p>
            <a:pPr marL="0" marR="0" indent="0" algn="r" defTabSz="925338" rtl="0" eaLnBrk="0" fontAlgn="base" latinLnBrk="0" hangingPunct="0">
              <a:lnSpc>
                <a:spcPct val="100000"/>
              </a:lnSpc>
              <a:spcBef>
                <a:spcPct val="0"/>
              </a:spcBef>
              <a:spcAft>
                <a:spcPct val="0"/>
              </a:spcAft>
              <a:buClrTx/>
              <a:buSzTx/>
              <a:buFontTx/>
              <a:buNone/>
              <a:tabLst/>
              <a:defRPr/>
            </a:pPr>
            <a:r>
              <a:rPr lang="en-US" sz="800" dirty="0">
                <a:latin typeface="Georgia" pitchFamily="18" charset="0"/>
              </a:rPr>
              <a:t>Module 1: The Preparatory and Beginning Phases of Child Welfare Supervision</a:t>
            </a:r>
          </a:p>
        </p:txBody>
      </p:sp>
    </p:spTree>
    <p:extLst>
      <p:ext uri="{BB962C8B-B14F-4D97-AF65-F5344CB8AC3E}">
        <p14:creationId xmlns:p14="http://schemas.microsoft.com/office/powerpoint/2010/main" val="213782759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a:t>The Pennsylvania Child Welfare Training Program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a:t>Click to Add Title of Presentation</a:t>
            </a:r>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a:t>Click to Add Subtitle of Presentation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528702"/>
            <a:ext cx="5486400" cy="643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endParaRPr lang="en-US" dirty="0"/>
          </a:p>
        </p:txBody>
      </p:sp>
      <p:sp>
        <p:nvSpPr>
          <p:cNvPr id="3" name="Content Placeholder 2"/>
          <p:cNvSpPr>
            <a:spLocks noGrp="1"/>
          </p:cNvSpPr>
          <p:nvPr>
            <p:ph idx="1"/>
          </p:nvPr>
        </p:nvSpPr>
        <p:spPr>
          <a:xfrm>
            <a:off x="470645" y="1438834"/>
            <a:ext cx="8247888" cy="47602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1"/>
          </p:nvPr>
        </p:nvSpPr>
        <p:spPr>
          <a:xfrm>
            <a:off x="8126412" y="6629399"/>
            <a:ext cx="1017588" cy="188259"/>
          </a:xfrm>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94653"/>
          </a:xfrm>
        </p:spPr>
        <p:txBody>
          <a:bodyPr anchor="t"/>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85047"/>
            <a:ext cx="3810000" cy="4814047"/>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with Two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1813832"/>
          </a:xfrm>
        </p:spPr>
        <p:txBody>
          <a:bodyPr/>
          <a:lstStyle/>
          <a:p>
            <a:pPr lvl="0"/>
            <a:r>
              <a:rPr lang="en-US"/>
              <a:t>Click to edit Master text styles</a:t>
            </a:r>
          </a:p>
        </p:txBody>
      </p:sp>
      <p:sp>
        <p:nvSpPr>
          <p:cNvPr id="6" name="Content Placeholder 3"/>
          <p:cNvSpPr>
            <a:spLocks noGrp="1"/>
          </p:cNvSpPr>
          <p:nvPr>
            <p:ph sz="half" idx="2" hasCustomPrompt="1"/>
          </p:nvPr>
        </p:nvSpPr>
        <p:spPr>
          <a:xfrm>
            <a:off x="457200" y="3309261"/>
            <a:ext cx="4040188" cy="2876386"/>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p:cNvSpPr>
            <a:spLocks noGrp="1"/>
          </p:cNvSpPr>
          <p:nvPr>
            <p:ph sz="half" idx="12" hasCustomPrompt="1"/>
          </p:nvPr>
        </p:nvSpPr>
        <p:spPr>
          <a:xfrm>
            <a:off x="4673600" y="3316518"/>
            <a:ext cx="4040188" cy="28691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97741"/>
            <a:ext cx="4040188"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97741"/>
            <a:ext cx="4041775" cy="4101353"/>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766482"/>
            <a:ext cx="5111750" cy="5419165"/>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65729"/>
            <a:ext cx="3008313" cy="4719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2"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70647" y="1438834"/>
            <a:ext cx="8243047" cy="4760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270" name="Rectangle 6"/>
          <p:cNvSpPr>
            <a:spLocks noGrp="1" noChangeArrowheads="1"/>
          </p:cNvSpPr>
          <p:nvPr>
            <p:ph type="sldNum" sz="quarter" idx="4"/>
          </p:nvPr>
        </p:nvSpPr>
        <p:spPr bwMode="auto">
          <a:xfrm>
            <a:off x="8126412" y="6629399"/>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
        <p:nvSpPr>
          <p:cNvPr id="13" name="TextBox 12"/>
          <p:cNvSpPr txBox="1"/>
          <p:nvPr/>
        </p:nvSpPr>
        <p:spPr>
          <a:xfrm>
            <a:off x="4124325" y="6209180"/>
            <a:ext cx="4989513" cy="400110"/>
          </a:xfrm>
          <a:prstGeom prst="rect">
            <a:avLst/>
          </a:prstGeom>
          <a:solidFill>
            <a:srgbClr val="91A3BB"/>
          </a:solidFill>
          <a:ln>
            <a:solidFill>
              <a:schemeClr val="tx1"/>
            </a:solidFill>
          </a:ln>
        </p:spPr>
        <p:txBody>
          <a:bodyPr>
            <a:spAutoFit/>
          </a:bodyPr>
          <a:lstStyle/>
          <a:p>
            <a:pPr algn="r"/>
            <a:r>
              <a:rPr lang="en-US" sz="1000" dirty="0">
                <a:latin typeface="Georgia" pitchFamily="18" charset="0"/>
              </a:rPr>
              <a:t>533: Supervisor Training Series: Module 1:</a:t>
            </a:r>
          </a:p>
          <a:p>
            <a:pPr marL="0" marR="0" indent="0" algn="r" defTabSz="914400" rtl="0" eaLnBrk="0" fontAlgn="base" latinLnBrk="0" hangingPunct="0">
              <a:lnSpc>
                <a:spcPct val="100000"/>
              </a:lnSpc>
              <a:spcBef>
                <a:spcPct val="0"/>
              </a:spcBef>
              <a:spcAft>
                <a:spcPct val="0"/>
              </a:spcAft>
              <a:buClrTx/>
              <a:buSzTx/>
              <a:buFontTx/>
              <a:buNone/>
              <a:tabLst/>
              <a:defRPr/>
            </a:pPr>
            <a:r>
              <a:rPr lang="en-US" sz="1000" dirty="0">
                <a:latin typeface="Georgia" pitchFamily="18" charset="0"/>
              </a:rPr>
              <a:t>The Preparatory and Beginning Phases of Child Welfare Supervision </a:t>
            </a:r>
          </a:p>
        </p:txBody>
      </p:sp>
      <p:grpSp>
        <p:nvGrpSpPr>
          <p:cNvPr id="14" name="Group 17"/>
          <p:cNvGrpSpPr>
            <a:grpSpLocks/>
          </p:cNvGrpSpPr>
          <p:nvPr/>
        </p:nvGrpSpPr>
        <p:grpSpPr bwMode="auto">
          <a:xfrm>
            <a:off x="14288" y="6209163"/>
            <a:ext cx="4024312" cy="246220"/>
            <a:chOff x="14514" y="6343702"/>
            <a:chExt cx="4023360" cy="149038"/>
          </a:xfrm>
        </p:grpSpPr>
        <p:sp>
          <p:nvSpPr>
            <p:cNvPr id="15" name="TextBox 14"/>
            <p:cNvSpPr txBox="1"/>
            <p:nvPr userDrawn="1"/>
          </p:nvSpPr>
          <p:spPr>
            <a:xfrm>
              <a:off x="14514" y="6343702"/>
              <a:ext cx="4023360" cy="149038"/>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Resource Center</a:t>
              </a:r>
            </a:p>
          </p:txBody>
        </p:sp>
        <p:cxnSp>
          <p:nvCxnSpPr>
            <p:cNvPr id="16" name="Straight Connector 15"/>
            <p:cNvCxnSpPr/>
            <p:nvPr userDrawn="1"/>
          </p:nvCxnSpPr>
          <p:spPr>
            <a:xfrm>
              <a:off x="95457" y="6457302"/>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36" r:id="rId3"/>
    <p:sldLayoutId id="2147483837" r:id="rId4"/>
    <p:sldLayoutId id="2147483844" r:id="rId5"/>
    <p:sldLayoutId id="2147483838" r:id="rId6"/>
    <p:sldLayoutId id="2147483839" r:id="rId7"/>
    <p:sldLayoutId id="2147483840" r:id="rId8"/>
    <p:sldLayoutId id="2147483841" r:id="rId9"/>
    <p:sldLayoutId id="2147483842" r:id="rId10"/>
  </p:sldLayoutIdLst>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70645" y="2023672"/>
            <a:ext cx="8247888" cy="4068035"/>
          </a:xfrm>
        </p:spPr>
        <p:txBody>
          <a:bodyPr/>
          <a:lstStyle/>
          <a:p>
            <a:pPr marL="0" indent="0" algn="ctr">
              <a:buNone/>
            </a:pPr>
            <a:r>
              <a:rPr lang="en-US" sz="3600" b="1" dirty="0"/>
              <a:t>533: Supervisor Training Series: Remote Version</a:t>
            </a:r>
            <a:endParaRPr lang="en-US" dirty="0"/>
          </a:p>
          <a:p>
            <a:pPr marL="0" indent="0" algn="ctr">
              <a:buNone/>
            </a:pPr>
            <a:endParaRPr lang="en-US" sz="3600" dirty="0"/>
          </a:p>
          <a:p>
            <a:pPr marL="0" indent="0" algn="ctr">
              <a:buNone/>
            </a:pPr>
            <a:r>
              <a:rPr lang="en-US" sz="3600" dirty="0"/>
              <a:t>Module 1: The Preparatory and Beginning Phases of Child Welfare Supervision</a:t>
            </a:r>
          </a:p>
          <a:p>
            <a:pPr marL="0" indent="0" algn="ctr">
              <a:buNone/>
            </a:pPr>
            <a:endParaRPr lang="en-US" sz="3600" i="1" dirty="0"/>
          </a:p>
          <a:p>
            <a:pPr marL="0" indent="0" algn="ctr">
              <a:buNone/>
            </a:pPr>
            <a:endParaRPr lang="en-US" sz="3600" i="1" dirty="0"/>
          </a:p>
          <a:p>
            <a:pPr marL="0" indent="0" algn="r">
              <a:buNone/>
            </a:pPr>
            <a:endParaRPr lang="en-US" sz="1200" i="1" dirty="0"/>
          </a:p>
          <a:p>
            <a:pPr marL="0" indent="0" algn="r">
              <a:buNone/>
            </a:pPr>
            <a:endParaRPr lang="en-US" sz="1200" i="1" dirty="0"/>
          </a:p>
          <a:p>
            <a:pPr marL="0" indent="0" algn="r">
              <a:buNone/>
            </a:pPr>
            <a:endParaRPr lang="en-US" sz="1200" i="1" dirty="0"/>
          </a:p>
          <a:p>
            <a:pPr marL="0" indent="0" algn="r">
              <a:buNone/>
            </a:pPr>
            <a:r>
              <a:rPr lang="en-US" sz="1200" i="1" dirty="0"/>
              <a:t>7-16</a:t>
            </a:r>
          </a:p>
          <a:p>
            <a:pPr marL="0" indent="0">
              <a:buNone/>
            </a:pPr>
            <a:endParaRPr lang="en-US" sz="36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6734" y="751796"/>
            <a:ext cx="4167266" cy="451104"/>
          </a:xfrm>
          <a:prstGeom prst="rect">
            <a:avLst/>
          </a:prstGeom>
        </p:spPr>
      </p:pic>
    </p:spTree>
    <p:extLst>
      <p:ext uri="{BB962C8B-B14F-4D97-AF65-F5344CB8AC3E}">
        <p14:creationId xmlns:p14="http://schemas.microsoft.com/office/powerpoint/2010/main" val="3547979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91640"/>
            <a:ext cx="8247888" cy="4507454"/>
          </a:xfrm>
        </p:spPr>
        <p:txBody>
          <a:bodyPr/>
          <a:lstStyle/>
          <a:p>
            <a:pPr>
              <a:spcAft>
                <a:spcPts val="4800"/>
              </a:spcAft>
            </a:pPr>
            <a:r>
              <a:rPr lang="en-US" dirty="0"/>
              <a:t>Administrative</a:t>
            </a:r>
          </a:p>
          <a:p>
            <a:pPr>
              <a:spcAft>
                <a:spcPts val="4800"/>
              </a:spcAft>
            </a:pPr>
            <a:r>
              <a:rPr lang="en-US" dirty="0"/>
              <a:t>Educational</a:t>
            </a:r>
          </a:p>
          <a:p>
            <a:pPr>
              <a:spcAft>
                <a:spcPts val="4800"/>
              </a:spcAft>
            </a:pPr>
            <a:r>
              <a:rPr lang="en-US" dirty="0"/>
              <a:t>Clinical</a:t>
            </a:r>
          </a:p>
        </p:txBody>
      </p:sp>
      <p:sp>
        <p:nvSpPr>
          <p:cNvPr id="3" name="Title 2"/>
          <p:cNvSpPr>
            <a:spLocks noGrp="1"/>
          </p:cNvSpPr>
          <p:nvPr>
            <p:ph type="title"/>
          </p:nvPr>
        </p:nvSpPr>
        <p:spPr>
          <a:xfrm>
            <a:off x="470647" y="884816"/>
            <a:ext cx="8229600" cy="591671"/>
          </a:xfrm>
        </p:spPr>
        <p:txBody>
          <a:bodyPr/>
          <a:lstStyle/>
          <a:p>
            <a:r>
              <a:rPr lang="en-US" dirty="0"/>
              <a:t>Supervisory Roles</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fontScale="70000" lnSpcReduction="20000"/>
          </a:bodyPr>
          <a:lstStyle/>
          <a:p>
            <a:pPr>
              <a:spcAft>
                <a:spcPts val="1800"/>
              </a:spcAft>
            </a:pPr>
            <a:r>
              <a:rPr lang="en-US" sz="2800" b="1" dirty="0"/>
              <a:t>Administrative Supervision</a:t>
            </a:r>
            <a:r>
              <a:rPr lang="en-US" sz="2800" dirty="0"/>
              <a:t> focuses on those areas of supervision related to the efficient and effective delivery of services. </a:t>
            </a:r>
          </a:p>
          <a:p>
            <a:pPr>
              <a:spcAft>
                <a:spcPts val="1800"/>
              </a:spcAft>
            </a:pPr>
            <a:r>
              <a:rPr lang="en-US" sz="2800" dirty="0"/>
              <a:t>This module stresses the importance of understanding one’s own management style within the context of the agency’s </a:t>
            </a:r>
          </a:p>
          <a:p>
            <a:pPr>
              <a:spcAft>
                <a:spcPts val="1800"/>
              </a:spcAft>
            </a:pPr>
            <a:r>
              <a:rPr lang="en-US" sz="2800" dirty="0"/>
              <a:t>mission; </a:t>
            </a:r>
          </a:p>
          <a:p>
            <a:pPr>
              <a:spcAft>
                <a:spcPts val="1800"/>
              </a:spcAft>
            </a:pPr>
            <a:r>
              <a:rPr lang="en-US" sz="2800" dirty="0"/>
              <a:t>vision; </a:t>
            </a:r>
          </a:p>
          <a:p>
            <a:pPr>
              <a:spcAft>
                <a:spcPts val="1800"/>
              </a:spcAft>
            </a:pPr>
            <a:r>
              <a:rPr lang="en-US" sz="2800" dirty="0"/>
              <a:t>administrative structure;</a:t>
            </a:r>
          </a:p>
          <a:p>
            <a:pPr>
              <a:spcAft>
                <a:spcPts val="1800"/>
              </a:spcAft>
            </a:pPr>
            <a:r>
              <a:rPr lang="en-US" sz="2800" dirty="0"/>
              <a:t>goals; and</a:t>
            </a:r>
          </a:p>
          <a:p>
            <a:pPr>
              <a:spcAft>
                <a:spcPts val="1800"/>
              </a:spcAft>
            </a:pPr>
            <a:r>
              <a:rPr lang="en-US" sz="2800" dirty="0"/>
              <a:t>outcomes.</a:t>
            </a:r>
          </a:p>
          <a:p>
            <a:endParaRPr lang="en-US" sz="2600" dirty="0"/>
          </a:p>
        </p:txBody>
      </p:sp>
      <p:sp>
        <p:nvSpPr>
          <p:cNvPr id="3" name="Title 2"/>
          <p:cNvSpPr>
            <a:spLocks noGrp="1"/>
          </p:cNvSpPr>
          <p:nvPr>
            <p:ph type="title"/>
          </p:nvPr>
        </p:nvSpPr>
        <p:spPr>
          <a:xfrm>
            <a:off x="470647" y="1021976"/>
            <a:ext cx="8229600" cy="591671"/>
          </a:xfrm>
        </p:spPr>
        <p:txBody>
          <a:bodyPr>
            <a:normAutofit fontScale="90000"/>
          </a:bodyPr>
          <a:lstStyle/>
          <a:p>
            <a:r>
              <a:rPr lang="en-US" sz="3000" dirty="0"/>
              <a:t>Administrative Supervision</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584960"/>
            <a:ext cx="8247888" cy="4614134"/>
          </a:xfrm>
        </p:spPr>
        <p:txBody>
          <a:bodyPr>
            <a:normAutofit/>
          </a:bodyPr>
          <a:lstStyle/>
          <a:p>
            <a:r>
              <a:rPr lang="en-US" sz="2800" b="1" dirty="0"/>
              <a:t>Educational Supervision </a:t>
            </a:r>
            <a:r>
              <a:rPr lang="en-US" sz="2800" dirty="0"/>
              <a:t>focuses on preparing more </a:t>
            </a:r>
          </a:p>
          <a:p>
            <a:pPr lvl="1"/>
            <a:r>
              <a:rPr lang="en-US" sz="2400" dirty="0"/>
              <a:t>knowledgeable;</a:t>
            </a:r>
          </a:p>
          <a:p>
            <a:pPr lvl="1"/>
            <a:r>
              <a:rPr lang="en-US" sz="2400" dirty="0"/>
              <a:t>competent; and </a:t>
            </a:r>
          </a:p>
          <a:p>
            <a:pPr lvl="1"/>
            <a:r>
              <a:rPr lang="en-US" sz="2400" dirty="0"/>
              <a:t>confident workers. </a:t>
            </a:r>
          </a:p>
          <a:p>
            <a:r>
              <a:rPr lang="en-US" sz="2800" dirty="0"/>
              <a:t>It emphasizes the development and/or enhancement of the child welfare professional’s </a:t>
            </a:r>
          </a:p>
          <a:p>
            <a:pPr lvl="1"/>
            <a:r>
              <a:rPr lang="en-US" sz="2400" dirty="0"/>
              <a:t>knowledge and </a:t>
            </a:r>
          </a:p>
          <a:p>
            <a:pPr lvl="1"/>
            <a:r>
              <a:rPr lang="en-US" sz="2400" dirty="0"/>
              <a:t>skills. </a:t>
            </a:r>
          </a:p>
          <a:p>
            <a:endParaRPr lang="en-US" sz="2600" dirty="0"/>
          </a:p>
        </p:txBody>
      </p:sp>
      <p:sp>
        <p:nvSpPr>
          <p:cNvPr id="3" name="Title 2"/>
          <p:cNvSpPr>
            <a:spLocks noGrp="1"/>
          </p:cNvSpPr>
          <p:nvPr>
            <p:ph type="title"/>
          </p:nvPr>
        </p:nvSpPr>
        <p:spPr>
          <a:xfrm>
            <a:off x="470647" y="1021976"/>
            <a:ext cx="8229600" cy="591671"/>
          </a:xfrm>
        </p:spPr>
        <p:txBody>
          <a:bodyPr>
            <a:normAutofit fontScale="90000"/>
          </a:bodyPr>
          <a:lstStyle/>
          <a:p>
            <a:r>
              <a:rPr lang="en-US" sz="3000" dirty="0"/>
              <a:t>Educational Supervision</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spcAft>
                <a:spcPts val="1800"/>
              </a:spcAft>
              <a:buNone/>
            </a:pPr>
            <a:r>
              <a:rPr lang="en-US" sz="2800" b="1" dirty="0"/>
              <a:t>Clinical Supervision</a:t>
            </a:r>
            <a:r>
              <a:rPr lang="en-US" sz="2800" dirty="0"/>
              <a:t> focuses on the work that caseworkers do with children and families. </a:t>
            </a:r>
          </a:p>
          <a:p>
            <a:pPr>
              <a:spcAft>
                <a:spcPts val="1800"/>
              </a:spcAft>
            </a:pPr>
            <a:r>
              <a:rPr lang="en-US" sz="2800" dirty="0"/>
              <a:t>Good clinical supervision is in helping workers to attain a high level of performance and is critical to building worker competencies, including </a:t>
            </a:r>
          </a:p>
          <a:p>
            <a:pPr lvl="1">
              <a:spcAft>
                <a:spcPts val="1800"/>
              </a:spcAft>
            </a:pPr>
            <a:r>
              <a:rPr lang="en-US" sz="2400" dirty="0"/>
              <a:t>reinforcing positive social work ethics and values; </a:t>
            </a:r>
          </a:p>
          <a:p>
            <a:pPr lvl="1">
              <a:spcAft>
                <a:spcPts val="1800"/>
              </a:spcAft>
            </a:pPr>
            <a:r>
              <a:rPr lang="en-US" sz="2400" dirty="0"/>
              <a:t>encouraging self-reflection and critical thinking skills; and </a:t>
            </a:r>
          </a:p>
          <a:p>
            <a:pPr lvl="1">
              <a:spcAft>
                <a:spcPts val="1800"/>
              </a:spcAft>
            </a:pPr>
            <a:r>
              <a:rPr lang="en-US" sz="2400" dirty="0"/>
              <a:t>supporting the worker through casework decision-making and crises. </a:t>
            </a:r>
          </a:p>
          <a:p>
            <a:pPr>
              <a:spcAft>
                <a:spcPts val="1800"/>
              </a:spcAft>
            </a:pPr>
            <a:r>
              <a:rPr lang="en-US" sz="2800" dirty="0"/>
              <a:t>The supervisor and worker together reflect on the skills used and theory applied by the worker with a family in assessing, planning, implementing, and monitoring change.  </a:t>
            </a:r>
          </a:p>
          <a:p>
            <a:pPr lvl="2">
              <a:spcAft>
                <a:spcPts val="1800"/>
              </a:spcAft>
            </a:pPr>
            <a:r>
              <a:rPr lang="en-US" sz="2000" dirty="0"/>
              <a:t>(Child Information Gateway, 2011) </a:t>
            </a:r>
          </a:p>
          <a:p>
            <a:pPr lvl="0"/>
            <a:endParaRPr lang="en-US" sz="2800" dirty="0"/>
          </a:p>
        </p:txBody>
      </p:sp>
      <p:sp>
        <p:nvSpPr>
          <p:cNvPr id="3" name="Title 2"/>
          <p:cNvSpPr>
            <a:spLocks noGrp="1"/>
          </p:cNvSpPr>
          <p:nvPr>
            <p:ph type="title"/>
          </p:nvPr>
        </p:nvSpPr>
        <p:spPr/>
        <p:txBody>
          <a:bodyPr/>
          <a:lstStyle/>
          <a:p>
            <a:r>
              <a:rPr lang="en-US" dirty="0"/>
              <a:t>Clinical Supervision</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Supervisory Role Questions</a:t>
            </a:r>
          </a:p>
        </p:txBody>
      </p:sp>
      <p:sp>
        <p:nvSpPr>
          <p:cNvPr id="3" name="Content Placeholder 2"/>
          <p:cNvSpPr>
            <a:spLocks noGrp="1"/>
          </p:cNvSpPr>
          <p:nvPr>
            <p:ph idx="1"/>
          </p:nvPr>
        </p:nvSpPr>
        <p:spPr/>
        <p:txBody>
          <a:bodyPr/>
          <a:lstStyle/>
          <a:p>
            <a:pPr lvl="0">
              <a:spcAft>
                <a:spcPts val="1200"/>
              </a:spcAft>
            </a:pPr>
            <a:r>
              <a:rPr lang="en-US" dirty="0"/>
              <a:t>In which supervisory role does the main primary supervisory activity fit best?</a:t>
            </a:r>
          </a:p>
          <a:p>
            <a:pPr lvl="0">
              <a:spcAft>
                <a:spcPts val="1200"/>
              </a:spcAft>
            </a:pPr>
            <a:r>
              <a:rPr lang="en-US" dirty="0"/>
              <a:t>What might be an appropriate next step or secondary task for the supervisor? </a:t>
            </a:r>
          </a:p>
          <a:p>
            <a:pPr lvl="0">
              <a:spcAft>
                <a:spcPts val="1200"/>
              </a:spcAft>
            </a:pPr>
            <a:r>
              <a:rPr lang="en-US" dirty="0"/>
              <a:t>In which supervisory role does the secondary supervisory task fit best? </a:t>
            </a:r>
          </a:p>
          <a:p>
            <a:pPr lvl="0">
              <a:spcAft>
                <a:spcPts val="1200"/>
              </a:spcAft>
            </a:pPr>
            <a:r>
              <a:rPr lang="en-US" dirty="0"/>
              <a:t>What is the risk if the primary role is not the supervisor’s strength and the supervisor is not aware of the role’s importance?</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Tree>
    <p:extLst>
      <p:ext uri="{BB962C8B-B14F-4D97-AF65-F5344CB8AC3E}">
        <p14:creationId xmlns:p14="http://schemas.microsoft.com/office/powerpoint/2010/main" val="27371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endParaRPr lang="en-US" dirty="0"/>
          </a:p>
          <a:p>
            <a:pPr>
              <a:spcAft>
                <a:spcPts val="2400"/>
              </a:spcAft>
            </a:pPr>
            <a:r>
              <a:rPr lang="en-US" dirty="0"/>
              <a:t>A supervisor models a view of helping relationships through his or her interaction with staff. </a:t>
            </a:r>
          </a:p>
          <a:p>
            <a:pPr lvl="1">
              <a:spcAft>
                <a:spcPts val="2400"/>
              </a:spcAft>
            </a:pPr>
            <a:r>
              <a:rPr lang="en-US" dirty="0"/>
              <a:t>Source: Lawrence Shulman</a:t>
            </a:r>
          </a:p>
        </p:txBody>
      </p:sp>
      <p:sp>
        <p:nvSpPr>
          <p:cNvPr id="3" name="Title 2"/>
          <p:cNvSpPr>
            <a:spLocks noGrp="1"/>
          </p:cNvSpPr>
          <p:nvPr>
            <p:ph type="title"/>
          </p:nvPr>
        </p:nvSpPr>
        <p:spPr>
          <a:xfrm>
            <a:off x="470647" y="1067696"/>
            <a:ext cx="8229600" cy="591671"/>
          </a:xfrm>
        </p:spPr>
        <p:txBody>
          <a:bodyPr>
            <a:normAutofit fontScale="90000"/>
          </a:bodyPr>
          <a:lstStyle/>
          <a:p>
            <a:r>
              <a:rPr lang="en-US" sz="3000" dirty="0"/>
              <a:t>The Parallel Process</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69720"/>
            <a:ext cx="8229600" cy="4572000"/>
          </a:xfrm>
        </p:spPr>
        <p:txBody>
          <a:bodyPr>
            <a:normAutofit fontScale="85000" lnSpcReduction="20000"/>
          </a:bodyPr>
          <a:lstStyle/>
          <a:p>
            <a:pPr>
              <a:spcAft>
                <a:spcPts val="2400"/>
              </a:spcAft>
            </a:pPr>
            <a:endParaRPr lang="en-US" sz="1000" dirty="0"/>
          </a:p>
          <a:p>
            <a:pPr>
              <a:spcAft>
                <a:spcPts val="2400"/>
              </a:spcAft>
            </a:pPr>
            <a:r>
              <a:rPr lang="en-US" sz="3200" dirty="0"/>
              <a:t>Rapport- general ability to get along well with the supervisor</a:t>
            </a:r>
          </a:p>
          <a:p>
            <a:pPr>
              <a:spcAft>
                <a:spcPts val="2400"/>
              </a:spcAft>
            </a:pPr>
            <a:r>
              <a:rPr lang="en-US" sz="3200" dirty="0"/>
              <a:t>Trust- the ability of the worker to be open with the supervisor and to share mistakes and failures, as well as successes</a:t>
            </a:r>
          </a:p>
          <a:p>
            <a:pPr>
              <a:spcAft>
                <a:spcPts val="2400"/>
              </a:spcAft>
            </a:pPr>
            <a:r>
              <a:rPr lang="en-US" sz="3200" dirty="0"/>
              <a:t>Caring-</a:t>
            </a:r>
            <a:r>
              <a:rPr lang="en-US" sz="2800" dirty="0"/>
              <a:t>the perception of the supervisee that the supervisor is trying to help, and cares about the worker, as well as the clients.  </a:t>
            </a:r>
            <a:endParaRPr lang="en-US" sz="2400" dirty="0"/>
          </a:p>
          <a:p>
            <a:pPr marL="0" indent="0">
              <a:buNone/>
            </a:pPr>
            <a:r>
              <a:rPr lang="en-US" sz="2400" dirty="0"/>
              <a:t>	</a:t>
            </a:r>
            <a:r>
              <a:rPr lang="en-US" sz="2000" dirty="0"/>
              <a:t>(Shulman, 2010)</a:t>
            </a:r>
          </a:p>
          <a:p>
            <a:pPr>
              <a:spcAft>
                <a:spcPts val="1800"/>
              </a:spcAft>
            </a:pPr>
            <a:endParaRPr lang="en-US" sz="2400" dirty="0"/>
          </a:p>
        </p:txBody>
      </p:sp>
      <p:sp>
        <p:nvSpPr>
          <p:cNvPr id="3" name="Title 2"/>
          <p:cNvSpPr>
            <a:spLocks noGrp="1"/>
          </p:cNvSpPr>
          <p:nvPr>
            <p:ph type="title"/>
          </p:nvPr>
        </p:nvSpPr>
        <p:spPr>
          <a:xfrm>
            <a:off x="470647" y="1067696"/>
            <a:ext cx="8229600" cy="591671"/>
          </a:xfrm>
        </p:spPr>
        <p:txBody>
          <a:bodyPr>
            <a:normAutofit/>
          </a:bodyPr>
          <a:lstStyle/>
          <a:p>
            <a:r>
              <a:rPr lang="en-US" sz="3000" dirty="0"/>
              <a:t>The Working Relationship</a:t>
            </a: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Phases of Supervision</a:t>
            </a:r>
          </a:p>
        </p:txBody>
      </p:sp>
      <p:sp>
        <p:nvSpPr>
          <p:cNvPr id="3" name="Content Placeholder 2"/>
          <p:cNvSpPr>
            <a:spLocks noGrp="1"/>
          </p:cNvSpPr>
          <p:nvPr>
            <p:ph idx="1"/>
          </p:nvPr>
        </p:nvSpPr>
        <p:spPr/>
        <p:txBody>
          <a:bodyPr/>
          <a:lstStyle/>
          <a:p>
            <a:pPr>
              <a:spcAft>
                <a:spcPts val="1800"/>
              </a:spcAft>
            </a:pPr>
            <a:r>
              <a:rPr lang="en-US" dirty="0"/>
              <a:t> Preliminary or Preparatory, </a:t>
            </a:r>
          </a:p>
          <a:p>
            <a:pPr>
              <a:spcAft>
                <a:spcPts val="1800"/>
              </a:spcAft>
            </a:pPr>
            <a:r>
              <a:rPr lang="en-US" dirty="0"/>
              <a:t> Beginning,</a:t>
            </a:r>
          </a:p>
          <a:p>
            <a:pPr>
              <a:spcAft>
                <a:spcPts val="1800"/>
              </a:spcAft>
            </a:pPr>
            <a:r>
              <a:rPr lang="en-US" dirty="0"/>
              <a:t> Middle/Work, and</a:t>
            </a:r>
          </a:p>
          <a:p>
            <a:pPr>
              <a:spcAft>
                <a:spcPts val="1800"/>
              </a:spcAft>
            </a:pPr>
            <a:r>
              <a:rPr lang="en-US" dirty="0"/>
              <a:t> Endings and Transitions.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spTree>
    <p:extLst>
      <p:ext uri="{BB962C8B-B14F-4D97-AF65-F5344CB8AC3E}">
        <p14:creationId xmlns:p14="http://schemas.microsoft.com/office/powerpoint/2010/main" val="2382128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52600"/>
            <a:ext cx="7696200" cy="4254691"/>
          </a:xfrm>
        </p:spPr>
        <p:txBody>
          <a:bodyPr>
            <a:normAutofit/>
          </a:bodyPr>
          <a:lstStyle/>
          <a:p>
            <a:r>
              <a:rPr lang="en-US" dirty="0"/>
              <a:t>To ensure for each child a permanent, legally assured family, which protects the child from abuse and neglect.</a:t>
            </a:r>
          </a:p>
          <a:p>
            <a:pPr marL="0" indent="0">
              <a:buNone/>
            </a:pPr>
            <a:endParaRPr lang="en-US" dirty="0"/>
          </a:p>
          <a:p>
            <a:pPr lvl="1">
              <a:spcAft>
                <a:spcPts val="2400"/>
              </a:spcAft>
            </a:pPr>
            <a:r>
              <a:rPr lang="en-US" sz="2000" dirty="0"/>
              <a:t>(Chapter 3130 Regulations)</a:t>
            </a:r>
          </a:p>
        </p:txBody>
      </p:sp>
      <p:sp>
        <p:nvSpPr>
          <p:cNvPr id="3" name="Title 2"/>
          <p:cNvSpPr>
            <a:spLocks noGrp="1"/>
          </p:cNvSpPr>
          <p:nvPr>
            <p:ph type="title"/>
          </p:nvPr>
        </p:nvSpPr>
        <p:spPr>
          <a:xfrm>
            <a:off x="685800" y="947569"/>
            <a:ext cx="7772400" cy="524436"/>
          </a:xfrm>
        </p:spPr>
        <p:txBody>
          <a:bodyPr/>
          <a:lstStyle/>
          <a:p>
            <a:r>
              <a:rPr lang="en-US" dirty="0"/>
              <a:t>Goal of Children and Youth Services</a:t>
            </a:r>
          </a:p>
        </p:txBody>
      </p:sp>
      <p:sp>
        <p:nvSpPr>
          <p:cNvPr id="6" name="Slide Number Placeholder 5"/>
          <p:cNvSpPr>
            <a:spLocks noGrp="1"/>
          </p:cNvSpPr>
          <p:nvPr>
            <p:ph type="sldNum" sz="quarter" idx="11"/>
          </p:nvPr>
        </p:nvSpPr>
        <p:spPr/>
        <p:txBody>
          <a:bodyPr/>
          <a:lstStyle/>
          <a:p>
            <a:pPr>
              <a:defRPr/>
            </a:pPr>
            <a:fld id="{7F7BBE67-B3D0-4F17-AB43-0FFFF70BD775}" type="slidenum">
              <a:rPr lang="en-US" smtClean="0"/>
              <a:pPr>
                <a:defRPr/>
              </a:pPr>
              <a:t>18</a:t>
            </a:fld>
            <a:endParaRPr lang="en-US" sz="1400" dirty="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r>
              <a:rPr lang="en-US" dirty="0"/>
              <a:t>The Adoption and Safe Families Act of 1997 states that nothing in the act is "intended to disrupt the family unnecessarily or to intrude inappropriately into family life, to prohibit the use of reasonable methods of parental discipline, or to prescribe a particular method of parenting."</a:t>
            </a:r>
          </a:p>
          <a:p>
            <a:pPr>
              <a:buNone/>
            </a:pPr>
            <a:endParaRPr lang="en-US" dirty="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a:t>Preservation of Reasonable Parenting</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19</a:t>
            </a:fld>
            <a:endParaRPr lang="en-US"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0680"/>
            <a:ext cx="8229600" cy="4511040"/>
          </a:xfrm>
        </p:spPr>
        <p:txBody>
          <a:bodyPr>
            <a:normAutofit/>
          </a:bodyPr>
          <a:lstStyle/>
          <a:p>
            <a:pPr>
              <a:spcAft>
                <a:spcPts val="1800"/>
              </a:spcAft>
            </a:pPr>
            <a:r>
              <a:rPr lang="en-US" b="1" i="1" dirty="0"/>
              <a:t>The Preparatory and Beginning Phases of Child Welfare Supervision</a:t>
            </a:r>
          </a:p>
          <a:p>
            <a:pPr>
              <a:spcAft>
                <a:spcPts val="1800"/>
              </a:spcAft>
            </a:pPr>
            <a:r>
              <a:rPr lang="en-US" i="1" dirty="0"/>
              <a:t>Living the Mission of Child Welfare</a:t>
            </a:r>
            <a:endParaRPr lang="en-US" sz="1800" dirty="0"/>
          </a:p>
          <a:p>
            <a:pPr>
              <a:spcAft>
                <a:spcPts val="1800"/>
              </a:spcAft>
            </a:pPr>
            <a:r>
              <a:rPr lang="en-US" i="1" dirty="0"/>
              <a:t>The Middle/Work Phase of Supervision</a:t>
            </a:r>
            <a:endParaRPr lang="en-US" sz="1800" dirty="0"/>
          </a:p>
          <a:p>
            <a:pPr>
              <a:spcAft>
                <a:spcPts val="1800"/>
              </a:spcAft>
            </a:pPr>
            <a:r>
              <a:rPr lang="en-US" i="1" dirty="0"/>
              <a:t>Managing Diversity</a:t>
            </a:r>
            <a:endParaRPr lang="en-US" sz="1800" dirty="0"/>
          </a:p>
          <a:p>
            <a:pPr>
              <a:spcAft>
                <a:spcPts val="1800"/>
              </a:spcAft>
            </a:pPr>
            <a:r>
              <a:rPr lang="en-US" i="1" dirty="0"/>
              <a:t>Endings and Transitions/Managing Staff Retention, Satisfaction, and Separation</a:t>
            </a:r>
            <a:endParaRPr lang="en-US" sz="1800" dirty="0"/>
          </a:p>
          <a:p>
            <a:pPr lvl="1">
              <a:buNone/>
            </a:pPr>
            <a:endParaRPr lang="en-US" dirty="0"/>
          </a:p>
          <a:p>
            <a:endParaRPr lang="en-US" dirty="0"/>
          </a:p>
        </p:txBody>
      </p:sp>
      <p:sp>
        <p:nvSpPr>
          <p:cNvPr id="3" name="Title 2"/>
          <p:cNvSpPr>
            <a:spLocks noGrp="1"/>
          </p:cNvSpPr>
          <p:nvPr>
            <p:ph type="title"/>
          </p:nvPr>
        </p:nvSpPr>
        <p:spPr>
          <a:xfrm>
            <a:off x="470647" y="1356361"/>
            <a:ext cx="8229600" cy="487680"/>
          </a:xfrm>
        </p:spPr>
        <p:txBody>
          <a:bodyPr>
            <a:normAutofit fontScale="90000"/>
          </a:bodyPr>
          <a:lstStyle/>
          <a:p>
            <a:r>
              <a:rPr lang="en-US" sz="3000" dirty="0"/>
              <a:t>The Supervisor Training Series</a:t>
            </a:r>
            <a:br>
              <a:rPr lang="en-US" dirty="0"/>
            </a:b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a:t>
            </a:fld>
            <a:endParaRPr lang="en-US"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37360"/>
            <a:ext cx="8247888" cy="4461734"/>
          </a:xfrm>
        </p:spPr>
        <p:txBody>
          <a:bodyPr>
            <a:normAutofit/>
          </a:bodyPr>
          <a:lstStyle/>
          <a:p>
            <a:pPr>
              <a:spcAft>
                <a:spcPts val="3000"/>
              </a:spcAft>
            </a:pPr>
            <a:r>
              <a:rPr lang="en-US" dirty="0"/>
              <a:t>Safety</a:t>
            </a:r>
          </a:p>
          <a:p>
            <a:pPr lvl="1">
              <a:spcAft>
                <a:spcPts val="3000"/>
              </a:spcAft>
            </a:pPr>
            <a:r>
              <a:rPr lang="en-US" dirty="0"/>
              <a:t>Children are first and foremost protected from abuse and neglect.</a:t>
            </a:r>
          </a:p>
          <a:p>
            <a:pPr lvl="1">
              <a:spcAft>
                <a:spcPts val="3000"/>
              </a:spcAft>
            </a:pPr>
            <a:r>
              <a:rPr lang="en-US" dirty="0"/>
              <a:t>Children are safely maintained in their own homes whenever possible and appropriate.</a:t>
            </a:r>
          </a:p>
        </p:txBody>
      </p:sp>
      <p:sp>
        <p:nvSpPr>
          <p:cNvPr id="3" name="Title 2"/>
          <p:cNvSpPr>
            <a:spLocks noGrp="1"/>
          </p:cNvSpPr>
          <p:nvPr>
            <p:ph type="title"/>
          </p:nvPr>
        </p:nvSpPr>
        <p:spPr>
          <a:xfrm>
            <a:off x="470647" y="930536"/>
            <a:ext cx="8229600" cy="591671"/>
          </a:xfrm>
        </p:spPr>
        <p:txBody>
          <a:bodyPr>
            <a:normAutofit fontScale="90000"/>
          </a:bodyPr>
          <a:lstStyle/>
          <a:p>
            <a:br>
              <a:rPr lang="en-US" dirty="0"/>
            </a:br>
            <a:r>
              <a:rPr lang="en-US" sz="3000" dirty="0"/>
              <a:t>Child and Family Services Review Outcomes</a:t>
            </a:r>
            <a:br>
              <a:rPr lang="en-US" dirty="0"/>
            </a:br>
            <a:endParaRPr lang="en-US" dirty="0"/>
          </a:p>
        </p:txBody>
      </p:sp>
      <p:sp>
        <p:nvSpPr>
          <p:cNvPr id="6" name="Right Arrow 5"/>
          <p:cNvSpPr/>
          <p:nvPr/>
        </p:nvSpPr>
        <p:spPr>
          <a:xfrm>
            <a:off x="7391400" y="5257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20</a:t>
            </a:fld>
            <a:endParaRPr lang="en-US"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15440"/>
            <a:ext cx="8247888" cy="4583654"/>
          </a:xfrm>
        </p:spPr>
        <p:txBody>
          <a:bodyPr/>
          <a:lstStyle/>
          <a:p>
            <a:pPr>
              <a:spcAft>
                <a:spcPts val="3000"/>
              </a:spcAft>
            </a:pPr>
            <a:r>
              <a:rPr lang="en-US" dirty="0"/>
              <a:t>Permanency</a:t>
            </a:r>
          </a:p>
          <a:p>
            <a:pPr lvl="1">
              <a:spcAft>
                <a:spcPts val="3000"/>
              </a:spcAft>
            </a:pPr>
            <a:r>
              <a:rPr lang="en-US" dirty="0"/>
              <a:t>Children have permanency and stability in their living situations.</a:t>
            </a:r>
          </a:p>
          <a:p>
            <a:pPr lvl="1">
              <a:spcAft>
                <a:spcPts val="3000"/>
              </a:spcAft>
            </a:pPr>
            <a:r>
              <a:rPr lang="en-US" dirty="0"/>
              <a:t>The continuity of family relationships and connections will be preserved for children.</a:t>
            </a:r>
          </a:p>
        </p:txBody>
      </p:sp>
      <p:sp>
        <p:nvSpPr>
          <p:cNvPr id="3" name="Title 2"/>
          <p:cNvSpPr>
            <a:spLocks noGrp="1"/>
          </p:cNvSpPr>
          <p:nvPr>
            <p:ph type="title"/>
          </p:nvPr>
        </p:nvSpPr>
        <p:spPr>
          <a:xfrm>
            <a:off x="470647" y="930536"/>
            <a:ext cx="8229600" cy="591671"/>
          </a:xfrm>
        </p:spPr>
        <p:txBody>
          <a:bodyPr>
            <a:normAutofit fontScale="90000"/>
          </a:bodyPr>
          <a:lstStyle/>
          <a:p>
            <a:r>
              <a:rPr lang="en-US" dirty="0"/>
              <a:t>Child and Family Services Review Outcomes (continued)</a:t>
            </a:r>
          </a:p>
        </p:txBody>
      </p:sp>
      <p:sp>
        <p:nvSpPr>
          <p:cNvPr id="6" name="Right Arrow 5"/>
          <p:cNvSpPr/>
          <p:nvPr/>
        </p:nvSpPr>
        <p:spPr>
          <a:xfrm>
            <a:off x="7239000" y="502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21</a:t>
            </a:fld>
            <a:endParaRPr lang="en-US" dirty="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61160"/>
            <a:ext cx="8247888" cy="4537934"/>
          </a:xfrm>
        </p:spPr>
        <p:txBody>
          <a:bodyPr/>
          <a:lstStyle/>
          <a:p>
            <a:pPr>
              <a:spcAft>
                <a:spcPts val="3000"/>
              </a:spcAft>
            </a:pPr>
            <a:r>
              <a:rPr lang="en-US" dirty="0"/>
              <a:t>Child and Family Well-Being</a:t>
            </a:r>
          </a:p>
          <a:p>
            <a:pPr lvl="1">
              <a:spcAft>
                <a:spcPts val="3000"/>
              </a:spcAft>
            </a:pPr>
            <a:r>
              <a:rPr lang="en-US" dirty="0"/>
              <a:t>Families have enhanced capacity to provide for their children's needs.</a:t>
            </a:r>
          </a:p>
          <a:p>
            <a:pPr lvl="1">
              <a:spcAft>
                <a:spcPts val="3000"/>
              </a:spcAft>
            </a:pPr>
            <a:r>
              <a:rPr lang="en-US" dirty="0"/>
              <a:t>Children receive appropriate services to meet their educational needs.</a:t>
            </a:r>
          </a:p>
          <a:p>
            <a:pPr lvl="1">
              <a:spcAft>
                <a:spcPts val="3000"/>
              </a:spcAft>
            </a:pPr>
            <a:r>
              <a:rPr lang="en-US" dirty="0"/>
              <a:t>Children receive adequate services to meet their physical and mental health needs.</a:t>
            </a:r>
          </a:p>
        </p:txBody>
      </p:sp>
      <p:sp>
        <p:nvSpPr>
          <p:cNvPr id="3" name="Title 2"/>
          <p:cNvSpPr>
            <a:spLocks noGrp="1"/>
          </p:cNvSpPr>
          <p:nvPr>
            <p:ph type="title"/>
          </p:nvPr>
        </p:nvSpPr>
        <p:spPr>
          <a:xfrm>
            <a:off x="470647" y="930536"/>
            <a:ext cx="8229600" cy="591671"/>
          </a:xfrm>
        </p:spPr>
        <p:txBody>
          <a:bodyPr>
            <a:normAutofit fontScale="90000"/>
          </a:bodyPr>
          <a:lstStyle/>
          <a:p>
            <a:r>
              <a:rPr lang="en-US" dirty="0"/>
              <a:t>Child and Family Services Review Outcomes (continued)</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22</a:t>
            </a:fld>
            <a:endParaRPr lang="en-US" dirty="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539240"/>
            <a:ext cx="8247888" cy="4659854"/>
          </a:xfrm>
        </p:spPr>
        <p:txBody>
          <a:bodyPr>
            <a:normAutofit/>
          </a:bodyPr>
          <a:lstStyle/>
          <a:p>
            <a:r>
              <a:rPr lang="en-US" dirty="0"/>
              <a:t>Introduction</a:t>
            </a:r>
          </a:p>
          <a:p>
            <a:r>
              <a:rPr lang="en-US" dirty="0"/>
              <a:t>Issues for New Supervisors</a:t>
            </a:r>
          </a:p>
          <a:p>
            <a:r>
              <a:rPr lang="en-US" dirty="0"/>
              <a:t>The Supervisory Role</a:t>
            </a:r>
          </a:p>
          <a:p>
            <a:r>
              <a:rPr lang="en-US" dirty="0"/>
              <a:t>The Child Welfare Context</a:t>
            </a:r>
          </a:p>
          <a:p>
            <a:r>
              <a:rPr lang="en-US" dirty="0"/>
              <a:t>Development of the Individual Worker</a:t>
            </a:r>
          </a:p>
          <a:p>
            <a:r>
              <a:rPr lang="en-US" dirty="0"/>
              <a:t>The Beginning Phase of Supervision</a:t>
            </a:r>
          </a:p>
          <a:p>
            <a:r>
              <a:rPr lang="en-US" dirty="0"/>
              <a:t>Transferring Skills to Practice</a:t>
            </a:r>
          </a:p>
          <a:p>
            <a:r>
              <a:rPr lang="en-US" dirty="0"/>
              <a:t>Evaluation and Closure</a:t>
            </a:r>
          </a:p>
          <a:p>
            <a:endParaRPr lang="en-US" dirty="0"/>
          </a:p>
        </p:txBody>
      </p:sp>
      <p:sp>
        <p:nvSpPr>
          <p:cNvPr id="3" name="Title 2"/>
          <p:cNvSpPr>
            <a:spLocks noGrp="1"/>
          </p:cNvSpPr>
          <p:nvPr>
            <p:ph type="title"/>
          </p:nvPr>
        </p:nvSpPr>
        <p:spPr>
          <a:xfrm>
            <a:off x="470647" y="884816"/>
            <a:ext cx="8229600" cy="591671"/>
          </a:xfrm>
        </p:spPr>
        <p:txBody>
          <a:bodyPr/>
          <a:lstStyle/>
          <a:p>
            <a:r>
              <a:rPr lang="en-US" dirty="0"/>
              <a:t>Agenda</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23</a:t>
            </a:fld>
            <a:endParaRPr lang="en-US" dirty="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Continuous Quality Improvement (CQI)</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The ongoing process by which an agency makes decisions and evaluates its progress.</a:t>
            </a:r>
          </a:p>
          <a:p>
            <a:endParaRPr lang="en-US" dirty="0"/>
          </a:p>
          <a:p>
            <a:pPr marL="0" indent="0">
              <a:buNone/>
            </a:pPr>
            <a:endParaRPr lang="en-US" dirty="0"/>
          </a:p>
          <a:p>
            <a:pPr marL="0" indent="0">
              <a:buNone/>
            </a:pPr>
            <a:endParaRPr lang="en-US" dirty="0"/>
          </a:p>
          <a:p>
            <a:pPr marL="0" indent="0">
              <a:buNone/>
            </a:pPr>
            <a:r>
              <a:rPr lang="en-US" sz="1800" dirty="0"/>
              <a:t>	Source: The National Resource Center for Organizational 	Improvement and Casey Family Programs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extLst>
      <p:ext uri="{BB962C8B-B14F-4D97-AF65-F5344CB8AC3E}">
        <p14:creationId xmlns:p14="http://schemas.microsoft.com/office/powerpoint/2010/main" val="2059796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E1D599AD-3AA6-486F-8E01-9C46F5503EF5}" type="slidenum">
              <a:rPr lang="en-US" smtClean="0"/>
              <a:pPr>
                <a:defRPr/>
              </a:pPr>
              <a:t>25</a:t>
            </a:fld>
            <a:endParaRPr lang="en-US" dirty="0">
              <a:latin typeface="Arial" charset="0"/>
            </a:endParaRPr>
          </a:p>
        </p:txBody>
      </p:sp>
      <p:pic>
        <p:nvPicPr>
          <p:cNvPr id="31747" name="Content Placeholder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42963" y="811213"/>
            <a:ext cx="7321550" cy="528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064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a:spcAft>
                <a:spcPts val="2400"/>
              </a:spcAft>
            </a:pPr>
            <a:r>
              <a:rPr lang="en-US" dirty="0"/>
              <a:t>The learner must:</a:t>
            </a:r>
          </a:p>
          <a:p>
            <a:pPr lvl="1">
              <a:spcAft>
                <a:spcPts val="2400"/>
              </a:spcAft>
            </a:pPr>
            <a:r>
              <a:rPr lang="en-US" dirty="0"/>
              <a:t>Have a stake in the outcome</a:t>
            </a:r>
          </a:p>
          <a:p>
            <a:pPr lvl="1">
              <a:spcAft>
                <a:spcPts val="2400"/>
              </a:spcAft>
            </a:pPr>
            <a:r>
              <a:rPr lang="en-US" dirty="0"/>
              <a:t>Be actively involved in the investigation of ideas</a:t>
            </a:r>
          </a:p>
          <a:p>
            <a:pPr lvl="1">
              <a:spcAft>
                <a:spcPts val="2400"/>
              </a:spcAft>
            </a:pPr>
            <a:r>
              <a:rPr lang="en-US" dirty="0"/>
              <a:t>Have structured opportunities for using the information presented</a:t>
            </a:r>
          </a:p>
        </p:txBody>
      </p:sp>
      <p:sp>
        <p:nvSpPr>
          <p:cNvPr id="3" name="Title 2"/>
          <p:cNvSpPr>
            <a:spLocks noGrp="1"/>
          </p:cNvSpPr>
          <p:nvPr>
            <p:ph type="title"/>
          </p:nvPr>
        </p:nvSpPr>
        <p:spPr>
          <a:xfrm>
            <a:off x="470647" y="1113416"/>
            <a:ext cx="8229600" cy="591671"/>
          </a:xfrm>
        </p:spPr>
        <p:txBody>
          <a:bodyPr>
            <a:normAutofit fontScale="90000"/>
          </a:bodyPr>
          <a:lstStyle/>
          <a:p>
            <a:r>
              <a:rPr lang="en-US" sz="3000" dirty="0"/>
              <a:t>Requirements for Effective Learning</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26</a:t>
            </a:fld>
            <a:endParaRPr lang="en-US"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00200"/>
            <a:ext cx="8247888" cy="4598894"/>
          </a:xfrm>
        </p:spPr>
        <p:txBody>
          <a:bodyPr>
            <a:normAutofit/>
          </a:bodyPr>
          <a:lstStyle/>
          <a:p>
            <a:pPr>
              <a:spcAft>
                <a:spcPts val="2400"/>
              </a:spcAft>
            </a:pPr>
            <a:r>
              <a:rPr lang="en-US" dirty="0"/>
              <a:t>Explain</a:t>
            </a:r>
          </a:p>
          <a:p>
            <a:pPr>
              <a:spcAft>
                <a:spcPts val="2400"/>
              </a:spcAft>
            </a:pPr>
            <a:r>
              <a:rPr lang="en-US" dirty="0"/>
              <a:t>Demonstrate</a:t>
            </a:r>
          </a:p>
          <a:p>
            <a:pPr>
              <a:spcAft>
                <a:spcPts val="2400"/>
              </a:spcAft>
            </a:pPr>
            <a:r>
              <a:rPr lang="en-US" dirty="0"/>
              <a:t>Practice</a:t>
            </a:r>
          </a:p>
          <a:p>
            <a:pPr>
              <a:spcAft>
                <a:spcPts val="2400"/>
              </a:spcAft>
            </a:pPr>
            <a:r>
              <a:rPr lang="en-US" dirty="0"/>
              <a:t>Feedback</a:t>
            </a:r>
          </a:p>
          <a:p>
            <a:pPr>
              <a:spcAft>
                <a:spcPts val="2400"/>
              </a:spcAft>
            </a:pPr>
            <a:r>
              <a:rPr lang="en-US" dirty="0"/>
              <a:t>Transfer implications and applications</a:t>
            </a:r>
          </a:p>
          <a:p>
            <a:pPr>
              <a:buNone/>
            </a:pPr>
            <a:endParaRPr lang="en-US" dirty="0"/>
          </a:p>
          <a:p>
            <a:pPr>
              <a:buNone/>
            </a:pPr>
            <a:endParaRPr lang="en-US" dirty="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a:t>Approach to Teaching Skills</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27</a:t>
            </a:fld>
            <a:endParaRPr lang="en-US" dirty="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00200"/>
            <a:ext cx="8247888" cy="4598894"/>
          </a:xfrm>
        </p:spPr>
        <p:txBody>
          <a:bodyPr>
            <a:normAutofit/>
          </a:bodyPr>
          <a:lstStyle/>
          <a:p>
            <a:pPr>
              <a:spcAft>
                <a:spcPts val="2400"/>
              </a:spcAft>
            </a:pPr>
            <a:r>
              <a:rPr lang="en-US" dirty="0"/>
              <a:t> Targets the key skills;</a:t>
            </a:r>
          </a:p>
          <a:p>
            <a:pPr lvl="1">
              <a:spcAft>
                <a:spcPts val="2400"/>
              </a:spcAft>
            </a:pPr>
            <a:r>
              <a:rPr lang="en-US" dirty="0"/>
              <a:t>Is individualized;</a:t>
            </a:r>
          </a:p>
          <a:p>
            <a:pPr lvl="1">
              <a:spcAft>
                <a:spcPts val="2400"/>
              </a:spcAft>
            </a:pPr>
            <a:r>
              <a:rPr lang="en-US" dirty="0"/>
              <a:t>Is motivational and constructive.  Identifies both strengths and challenges of the learner, giving examples that illustrate desired behaviors;</a:t>
            </a:r>
          </a:p>
          <a:p>
            <a:pPr lvl="1">
              <a:spcAft>
                <a:spcPts val="2400"/>
              </a:spcAft>
            </a:pPr>
            <a:r>
              <a:rPr lang="en-US" dirty="0"/>
              <a:t>Helps the learner integrate knowledge, cognitive strategies, and behaviors;</a:t>
            </a:r>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a:t>Effective Feedback</a:t>
            </a:r>
            <a:br>
              <a:rPr lang="en-US" dirty="0"/>
            </a:br>
            <a:endParaRPr lang="en-US" dirty="0"/>
          </a:p>
        </p:txBody>
      </p:sp>
      <p:sp>
        <p:nvSpPr>
          <p:cNvPr id="6" name="Right Arrow 5"/>
          <p:cNvSpPr/>
          <p:nvPr/>
        </p:nvSpPr>
        <p:spPr>
          <a:xfrm>
            <a:off x="7239000" y="5334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1"/>
          </p:nvPr>
        </p:nvSpPr>
        <p:spPr/>
        <p:txBody>
          <a:bodyPr/>
          <a:lstStyle/>
          <a:p>
            <a:pPr>
              <a:defRPr/>
            </a:pPr>
            <a:fld id="{8E0BD697-C650-4553-8269-3DAFA0DE6DB9}" type="slidenum">
              <a:rPr lang="en-US" smtClean="0"/>
              <a:pPr>
                <a:defRPr/>
              </a:pPr>
              <a:t>28</a:t>
            </a:fld>
            <a:endParaRPr lang="en-US" dirty="0">
              <a:latin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52600"/>
            <a:ext cx="8247888" cy="4446494"/>
          </a:xfrm>
        </p:spPr>
        <p:txBody>
          <a:bodyPr>
            <a:normAutofit/>
          </a:bodyPr>
          <a:lstStyle/>
          <a:p>
            <a:pPr lvl="1">
              <a:spcAft>
                <a:spcPts val="1800"/>
              </a:spcAft>
            </a:pPr>
            <a:r>
              <a:rPr lang="en-US" dirty="0"/>
              <a:t>Gives suggestions for improvement and strategies that can be implemented on the job;</a:t>
            </a:r>
          </a:p>
          <a:p>
            <a:pPr lvl="1">
              <a:spcAft>
                <a:spcPts val="1800"/>
              </a:spcAft>
            </a:pPr>
            <a:r>
              <a:rPr lang="en-US" dirty="0"/>
              <a:t>Is both oral and in writing;</a:t>
            </a:r>
          </a:p>
          <a:p>
            <a:pPr lvl="1">
              <a:spcAft>
                <a:spcPts val="1800"/>
              </a:spcAft>
            </a:pPr>
            <a:r>
              <a:rPr lang="en-US" dirty="0"/>
              <a:t>Uses a standardized written format that identifies items, strengths, challenges, suggestions for improvement, and strategies for transfer; and</a:t>
            </a:r>
          </a:p>
          <a:p>
            <a:pPr lvl="1">
              <a:spcAft>
                <a:spcPts val="1800"/>
              </a:spcAft>
            </a:pPr>
            <a:r>
              <a:rPr lang="en-US" dirty="0"/>
              <a:t>Is from an experienced person or other worker who has been taught to give good feedback.</a:t>
            </a:r>
          </a:p>
          <a:p>
            <a:endParaRPr lang="en-US" sz="2800" dirty="0"/>
          </a:p>
        </p:txBody>
      </p:sp>
      <p:sp>
        <p:nvSpPr>
          <p:cNvPr id="3" name="Title 2"/>
          <p:cNvSpPr>
            <a:spLocks noGrp="1"/>
          </p:cNvSpPr>
          <p:nvPr>
            <p:ph type="title"/>
          </p:nvPr>
        </p:nvSpPr>
        <p:spPr>
          <a:xfrm>
            <a:off x="470647" y="991496"/>
            <a:ext cx="8229600" cy="591671"/>
          </a:xfrm>
        </p:spPr>
        <p:txBody>
          <a:bodyPr>
            <a:normAutofit/>
          </a:bodyPr>
          <a:lstStyle/>
          <a:p>
            <a:r>
              <a:rPr lang="en-US" dirty="0"/>
              <a:t>Effective Feedback (continued)</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29</a:t>
            </a:fld>
            <a:endParaRPr lang="en-US"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30680"/>
            <a:ext cx="8247888" cy="4568414"/>
          </a:xfrm>
        </p:spPr>
        <p:txBody>
          <a:bodyPr>
            <a:normAutofit/>
          </a:bodyPr>
          <a:lstStyle/>
          <a:p>
            <a:r>
              <a:rPr lang="en-US" dirty="0"/>
              <a:t>Participants will be able to:</a:t>
            </a:r>
          </a:p>
          <a:p>
            <a:pPr lvl="1"/>
            <a:r>
              <a:rPr lang="en-US" dirty="0"/>
              <a:t>Examine the transition to a supervisory role by Tuning In to Self and Tuning In to Others;</a:t>
            </a:r>
          </a:p>
          <a:p>
            <a:pPr lvl="1"/>
            <a:r>
              <a:rPr lang="en-US" dirty="0"/>
              <a:t>Describe the three roles of a supervisor: administrative, educational and clinical;</a:t>
            </a:r>
          </a:p>
          <a:p>
            <a:pPr lvl="1"/>
            <a:r>
              <a:rPr lang="en-US" dirty="0"/>
              <a:t>Explore supervision within the child welfare context;</a:t>
            </a:r>
          </a:p>
          <a:p>
            <a:pPr lvl="1"/>
            <a:r>
              <a:rPr lang="en-US" dirty="0"/>
              <a:t>Recognize the impact of parallel process between the supervisor and caseworker on the relationship between the caseworker and the client; and</a:t>
            </a:r>
          </a:p>
          <a:p>
            <a:pPr lvl="1"/>
            <a:r>
              <a:rPr lang="en-US" dirty="0"/>
              <a:t>Explain how a supervisor uses contracting skills.</a:t>
            </a:r>
          </a:p>
          <a:p>
            <a:pPr>
              <a:buNone/>
            </a:pPr>
            <a:endParaRPr lang="en-US" dirty="0"/>
          </a:p>
        </p:txBody>
      </p:sp>
      <p:sp>
        <p:nvSpPr>
          <p:cNvPr id="3" name="Title 2"/>
          <p:cNvSpPr>
            <a:spLocks noGrp="1"/>
          </p:cNvSpPr>
          <p:nvPr>
            <p:ph type="title"/>
          </p:nvPr>
        </p:nvSpPr>
        <p:spPr>
          <a:xfrm>
            <a:off x="470647" y="900056"/>
            <a:ext cx="8229600" cy="591671"/>
          </a:xfrm>
        </p:spPr>
        <p:txBody>
          <a:bodyPr>
            <a:normAutofit/>
          </a:bodyPr>
          <a:lstStyle/>
          <a:p>
            <a:r>
              <a:rPr lang="en-US" dirty="0"/>
              <a:t>Learning Objectives</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Feedback should be:</a:t>
            </a:r>
          </a:p>
          <a:p>
            <a:pPr lvl="1"/>
            <a:r>
              <a:rPr lang="en-US" dirty="0"/>
              <a:t>Balanced</a:t>
            </a:r>
          </a:p>
          <a:p>
            <a:pPr lvl="1"/>
            <a:r>
              <a:rPr lang="en-US" dirty="0"/>
              <a:t>Specific</a:t>
            </a:r>
          </a:p>
          <a:p>
            <a:pPr lvl="1"/>
            <a:r>
              <a:rPr lang="en-US" dirty="0"/>
              <a:t>Objective</a:t>
            </a:r>
          </a:p>
          <a:p>
            <a:pPr lvl="1"/>
            <a:r>
              <a:rPr lang="en-US" dirty="0"/>
              <a:t>Relevant to goals</a:t>
            </a:r>
          </a:p>
          <a:p>
            <a:pPr lvl="1"/>
            <a:r>
              <a:rPr lang="en-US" dirty="0"/>
              <a:t>Understandable</a:t>
            </a:r>
          </a:p>
          <a:p>
            <a:pPr lvl="1"/>
            <a:r>
              <a:rPr lang="en-US" dirty="0"/>
              <a:t>Participative</a:t>
            </a:r>
          </a:p>
          <a:p>
            <a:pPr lvl="1"/>
            <a:r>
              <a:rPr lang="en-US" dirty="0"/>
              <a:t>Actionable</a:t>
            </a:r>
          </a:p>
          <a:p>
            <a:pPr lvl="1"/>
            <a:r>
              <a:rPr lang="en-US" dirty="0"/>
              <a:t>Hierarchical</a:t>
            </a:r>
          </a:p>
          <a:p>
            <a:pPr marL="0" indent="0">
              <a:buNone/>
            </a:pPr>
            <a:endParaRPr lang="en-US" dirty="0"/>
          </a:p>
        </p:txBody>
      </p:sp>
      <p:sp>
        <p:nvSpPr>
          <p:cNvPr id="3" name="Title 2"/>
          <p:cNvSpPr>
            <a:spLocks noGrp="1"/>
          </p:cNvSpPr>
          <p:nvPr>
            <p:ph type="title"/>
          </p:nvPr>
        </p:nvSpPr>
        <p:spPr>
          <a:xfrm>
            <a:off x="470647" y="1052456"/>
            <a:ext cx="8229600" cy="591671"/>
          </a:xfrm>
        </p:spPr>
        <p:txBody>
          <a:bodyPr>
            <a:normAutofit fontScale="90000"/>
          </a:bodyPr>
          <a:lstStyle/>
          <a:p>
            <a:r>
              <a:rPr lang="en-US" sz="3000" dirty="0"/>
              <a:t>Principles of Effective Feedback</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30</a:t>
            </a:fld>
            <a:endParaRPr lang="en-US" dirty="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91640"/>
            <a:ext cx="8229600" cy="4315651"/>
          </a:xfrm>
        </p:spPr>
        <p:txBody>
          <a:bodyPr>
            <a:normAutofit/>
          </a:bodyPr>
          <a:lstStyle/>
          <a:p>
            <a:pPr>
              <a:spcAft>
                <a:spcPts val="600"/>
              </a:spcAft>
            </a:pPr>
            <a:r>
              <a:rPr lang="en-US" dirty="0"/>
              <a:t>Select a mandate or standard of practice from those discussed on the first day of training.</a:t>
            </a:r>
          </a:p>
          <a:p>
            <a:pPr>
              <a:spcAft>
                <a:spcPts val="600"/>
              </a:spcAft>
            </a:pPr>
            <a:r>
              <a:rPr lang="en-US" dirty="0"/>
              <a:t>Select a discrete segment to teach to a worker.</a:t>
            </a:r>
          </a:p>
          <a:p>
            <a:pPr>
              <a:spcAft>
                <a:spcPts val="600"/>
              </a:spcAft>
            </a:pPr>
            <a:r>
              <a:rPr lang="en-US" dirty="0"/>
              <a:t>Select the set of behaviors to teach the worker.</a:t>
            </a:r>
          </a:p>
          <a:p>
            <a:pPr>
              <a:spcAft>
                <a:spcPts val="600"/>
              </a:spcAft>
            </a:pPr>
            <a:r>
              <a:rPr lang="en-US" dirty="0"/>
              <a:t>Prepare a plan to teach the worker the skill using the five-step approach to teaching skills.</a:t>
            </a:r>
          </a:p>
          <a:p>
            <a:pPr>
              <a:spcAft>
                <a:spcPts val="600"/>
              </a:spcAft>
            </a:pPr>
            <a:r>
              <a:rPr lang="en-US" dirty="0"/>
              <a:t>Post an outline of the plan on flip chart paper.</a:t>
            </a:r>
          </a:p>
          <a:p>
            <a:pPr>
              <a:spcAft>
                <a:spcPts val="600"/>
              </a:spcAft>
            </a:pPr>
            <a:r>
              <a:rPr lang="en-US" dirty="0"/>
              <a:t>Prepare to present the plan through description and illustration.</a:t>
            </a:r>
          </a:p>
        </p:txBody>
      </p:sp>
      <p:sp>
        <p:nvSpPr>
          <p:cNvPr id="3" name="Title 2"/>
          <p:cNvSpPr>
            <a:spLocks noGrp="1"/>
          </p:cNvSpPr>
          <p:nvPr>
            <p:ph type="title"/>
          </p:nvPr>
        </p:nvSpPr>
        <p:spPr>
          <a:xfrm>
            <a:off x="470647" y="1159136"/>
            <a:ext cx="8229600" cy="591671"/>
          </a:xfrm>
        </p:spPr>
        <p:txBody>
          <a:bodyPr>
            <a:normAutofit fontScale="90000"/>
          </a:bodyPr>
          <a:lstStyle/>
          <a:p>
            <a:r>
              <a:rPr lang="en-US" sz="3000" dirty="0"/>
              <a:t>Practice the Approach to Teaching Skills</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31</a:t>
            </a:fld>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91640"/>
            <a:ext cx="8229600" cy="4556760"/>
          </a:xfrm>
        </p:spPr>
        <p:txBody>
          <a:bodyPr>
            <a:normAutofit/>
          </a:bodyPr>
          <a:lstStyle/>
          <a:p>
            <a:pPr lvl="0">
              <a:spcAft>
                <a:spcPts val="1800"/>
              </a:spcAft>
            </a:pPr>
            <a:r>
              <a:rPr lang="en-US" dirty="0"/>
              <a:t>The supervisor sharing his or her sense of purpose;</a:t>
            </a:r>
          </a:p>
          <a:p>
            <a:pPr lvl="0">
              <a:spcAft>
                <a:spcPts val="1800"/>
              </a:spcAft>
            </a:pPr>
            <a:r>
              <a:rPr lang="en-US" dirty="0"/>
              <a:t>Describing the supervisor’s role;</a:t>
            </a:r>
          </a:p>
          <a:p>
            <a:pPr lvl="0">
              <a:spcAft>
                <a:spcPts val="1800"/>
              </a:spcAft>
            </a:pPr>
            <a:r>
              <a:rPr lang="en-US" dirty="0"/>
              <a:t>Eliciting feedback from the workers on their perceptions; and</a:t>
            </a:r>
          </a:p>
          <a:p>
            <a:pPr lvl="0">
              <a:spcAft>
                <a:spcPts val="1800"/>
              </a:spcAft>
            </a:pPr>
            <a:r>
              <a:rPr lang="en-US" dirty="0"/>
              <a:t>Discussing the mutual obligations and expectations related to the supervisor’s authority.</a:t>
            </a:r>
          </a:p>
          <a:p>
            <a:pPr lvl="4" algn="ctr">
              <a:spcAft>
                <a:spcPts val="1800"/>
              </a:spcAft>
            </a:pPr>
            <a:r>
              <a:rPr lang="en-US" dirty="0"/>
              <a:t>Source: Lawrence Shulman</a:t>
            </a:r>
          </a:p>
          <a:p>
            <a:endParaRPr lang="en-US" dirty="0"/>
          </a:p>
        </p:txBody>
      </p:sp>
      <p:sp>
        <p:nvSpPr>
          <p:cNvPr id="3" name="Title 2"/>
          <p:cNvSpPr>
            <a:spLocks noGrp="1"/>
          </p:cNvSpPr>
          <p:nvPr>
            <p:ph type="title"/>
          </p:nvPr>
        </p:nvSpPr>
        <p:spPr>
          <a:xfrm>
            <a:off x="470647" y="1098176"/>
            <a:ext cx="8229600" cy="591671"/>
          </a:xfrm>
        </p:spPr>
        <p:txBody>
          <a:bodyPr>
            <a:normAutofit fontScale="90000"/>
          </a:bodyPr>
          <a:lstStyle/>
          <a:p>
            <a:r>
              <a:rPr lang="en-US" sz="3000" dirty="0"/>
              <a:t>Key Skills of Contracting</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32</a:t>
            </a:fld>
            <a:endParaRPr lang="en-US" dirty="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737360"/>
            <a:ext cx="8247888" cy="4461734"/>
          </a:xfrm>
        </p:spPr>
        <p:txBody>
          <a:bodyPr>
            <a:normAutofit/>
          </a:bodyPr>
          <a:lstStyle/>
          <a:p>
            <a:pPr>
              <a:spcAft>
                <a:spcPts val="2400"/>
              </a:spcAft>
            </a:pPr>
            <a:r>
              <a:rPr lang="en-US" sz="2800" dirty="0"/>
              <a:t>The agency and its policies and procedures;</a:t>
            </a:r>
          </a:p>
          <a:p>
            <a:pPr>
              <a:spcAft>
                <a:spcPts val="2400"/>
              </a:spcAft>
            </a:pPr>
            <a:r>
              <a:rPr lang="en-US" sz="2800" dirty="0"/>
              <a:t>The unit or department;</a:t>
            </a:r>
          </a:p>
          <a:p>
            <a:pPr>
              <a:spcAft>
                <a:spcPts val="2400"/>
              </a:spcAft>
            </a:pPr>
            <a:r>
              <a:rPr lang="en-US" sz="2800" dirty="0"/>
              <a:t>The larger staff system;</a:t>
            </a:r>
          </a:p>
          <a:p>
            <a:pPr>
              <a:spcAft>
                <a:spcPts val="2400"/>
              </a:spcAft>
            </a:pPr>
            <a:r>
              <a:rPr lang="en-US" sz="2800" dirty="0"/>
              <a:t>The supervisor; and</a:t>
            </a:r>
          </a:p>
          <a:p>
            <a:pPr>
              <a:spcAft>
                <a:spcPts val="2400"/>
              </a:spcAft>
            </a:pPr>
            <a:r>
              <a:rPr lang="en-US" sz="2800" dirty="0"/>
              <a:t>The service recipients.</a:t>
            </a:r>
          </a:p>
        </p:txBody>
      </p:sp>
      <p:sp>
        <p:nvSpPr>
          <p:cNvPr id="3" name="Title 2"/>
          <p:cNvSpPr>
            <a:spLocks noGrp="1"/>
          </p:cNvSpPr>
          <p:nvPr>
            <p:ph type="title"/>
          </p:nvPr>
        </p:nvSpPr>
        <p:spPr>
          <a:xfrm>
            <a:off x="470647" y="915296"/>
            <a:ext cx="8229600" cy="591671"/>
          </a:xfrm>
        </p:spPr>
        <p:txBody>
          <a:bodyPr>
            <a:normAutofit fontScale="90000"/>
          </a:bodyPr>
          <a:lstStyle/>
          <a:p>
            <a:br>
              <a:rPr lang="en-US" dirty="0"/>
            </a:br>
            <a:r>
              <a:rPr lang="en-US" sz="3000" dirty="0"/>
              <a:t>Key Areas of Orienting a New Worker</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33</a:t>
            </a:fld>
            <a:endParaRPr lang="en-US" dirty="0">
              <a:latin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a:spcAft>
                <a:spcPts val="2400"/>
              </a:spcAft>
            </a:pPr>
            <a:r>
              <a:rPr lang="en-US" dirty="0"/>
              <a:t>Give employees time to think about their responses.</a:t>
            </a:r>
          </a:p>
          <a:p>
            <a:pPr>
              <a:spcAft>
                <a:spcPts val="2400"/>
              </a:spcAft>
            </a:pPr>
            <a:r>
              <a:rPr lang="en-US" dirty="0"/>
              <a:t>Tell employees what’s at stake, why you need this information.</a:t>
            </a:r>
          </a:p>
          <a:p>
            <a:pPr>
              <a:spcAft>
                <a:spcPts val="2400"/>
              </a:spcAft>
            </a:pPr>
            <a:r>
              <a:rPr lang="en-US" dirty="0"/>
              <a:t>When you’re done asking, be quiet and listen.</a:t>
            </a:r>
          </a:p>
          <a:p>
            <a:pPr lvl="3">
              <a:spcAft>
                <a:spcPts val="2400"/>
              </a:spcAft>
            </a:pPr>
            <a:r>
              <a:rPr lang="en-US" dirty="0"/>
              <a:t>Used under Fair Use from the following source: </a:t>
            </a:r>
            <a:r>
              <a:rPr lang="en-US" i="1" dirty="0"/>
              <a:t>Effective Coaching, </a:t>
            </a:r>
            <a:r>
              <a:rPr lang="en-US" dirty="0"/>
              <a:t>Marshall J. Coo</a:t>
            </a:r>
          </a:p>
        </p:txBody>
      </p:sp>
      <p:sp>
        <p:nvSpPr>
          <p:cNvPr id="3" name="Title 2"/>
          <p:cNvSpPr>
            <a:spLocks noGrp="1"/>
          </p:cNvSpPr>
          <p:nvPr>
            <p:ph type="title"/>
          </p:nvPr>
        </p:nvSpPr>
        <p:spPr>
          <a:xfrm>
            <a:off x="470647" y="930536"/>
            <a:ext cx="8229600" cy="591671"/>
          </a:xfrm>
        </p:spPr>
        <p:txBody>
          <a:bodyPr>
            <a:normAutofit/>
          </a:bodyPr>
          <a:lstStyle/>
          <a:p>
            <a:r>
              <a:rPr lang="en-US" dirty="0"/>
              <a:t>Getting Better Responses to Questions</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34</a:t>
            </a:fld>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Solution-Focused Phrasing</a:t>
            </a:r>
          </a:p>
        </p:txBody>
      </p:sp>
      <p:sp>
        <p:nvSpPr>
          <p:cNvPr id="3" name="Content Placeholder 2"/>
          <p:cNvSpPr>
            <a:spLocks noGrp="1"/>
          </p:cNvSpPr>
          <p:nvPr>
            <p:ph idx="1"/>
          </p:nvPr>
        </p:nvSpPr>
        <p:spPr/>
        <p:txBody>
          <a:bodyPr/>
          <a:lstStyle/>
          <a:p>
            <a:pPr>
              <a:spcAft>
                <a:spcPts val="3600"/>
              </a:spcAft>
            </a:pPr>
            <a:r>
              <a:rPr lang="en-US" sz="2800" dirty="0"/>
              <a:t>“How come?”</a:t>
            </a:r>
          </a:p>
          <a:p>
            <a:pPr>
              <a:spcAft>
                <a:spcPts val="3600"/>
              </a:spcAft>
            </a:pPr>
            <a:r>
              <a:rPr lang="en-US" sz="2800" dirty="0"/>
              <a:t>“How is it that you…?” </a:t>
            </a:r>
          </a:p>
          <a:p>
            <a:pPr>
              <a:spcAft>
                <a:spcPts val="3600"/>
              </a:spcAft>
            </a:pPr>
            <a:r>
              <a:rPr lang="en-US" sz="2800" dirty="0"/>
              <a:t>“What tells you that …?” </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35</a:t>
            </a:fld>
            <a:endParaRPr lang="en-US" dirty="0">
              <a:latin typeface="Arial" charset="0"/>
            </a:endParaRPr>
          </a:p>
        </p:txBody>
      </p:sp>
    </p:spTree>
    <p:extLst>
      <p:ext uri="{BB962C8B-B14F-4D97-AF65-F5344CB8AC3E}">
        <p14:creationId xmlns:p14="http://schemas.microsoft.com/office/powerpoint/2010/main" val="3280968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Strengths-Based</a:t>
            </a:r>
            <a:r>
              <a:rPr lang="en-US" dirty="0"/>
              <a:t>, Solution-Focused Questions</a:t>
            </a:r>
          </a:p>
        </p:txBody>
      </p:sp>
      <p:sp>
        <p:nvSpPr>
          <p:cNvPr id="3" name="Content Placeholder 2"/>
          <p:cNvSpPr>
            <a:spLocks noGrp="1"/>
          </p:cNvSpPr>
          <p:nvPr>
            <p:ph idx="1"/>
          </p:nvPr>
        </p:nvSpPr>
        <p:spPr/>
        <p:txBody>
          <a:bodyPr/>
          <a:lstStyle/>
          <a:p>
            <a:pPr>
              <a:spcAft>
                <a:spcPts val="3000"/>
              </a:spcAft>
            </a:pPr>
            <a:r>
              <a:rPr lang="en-US" dirty="0"/>
              <a:t>Past successes </a:t>
            </a:r>
          </a:p>
          <a:p>
            <a:pPr>
              <a:spcAft>
                <a:spcPts val="3000"/>
              </a:spcAft>
            </a:pPr>
            <a:r>
              <a:rPr lang="en-US" dirty="0"/>
              <a:t>Exception finding question</a:t>
            </a:r>
          </a:p>
          <a:p>
            <a:pPr>
              <a:spcAft>
                <a:spcPts val="3000"/>
              </a:spcAft>
            </a:pPr>
            <a:r>
              <a:rPr lang="en-US" dirty="0"/>
              <a:t>Miracle questions (with follow-up)</a:t>
            </a:r>
          </a:p>
          <a:p>
            <a:pPr>
              <a:spcAft>
                <a:spcPts val="3000"/>
              </a:spcAft>
            </a:pPr>
            <a:r>
              <a:rPr lang="en-US" dirty="0"/>
              <a:t>Scaling questions (with follow-up)</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36</a:t>
            </a:fld>
            <a:endParaRPr lang="en-US" dirty="0">
              <a:latin typeface="Arial" charset="0"/>
            </a:endParaRPr>
          </a:p>
        </p:txBody>
      </p:sp>
    </p:spTree>
    <p:extLst>
      <p:ext uri="{BB962C8B-B14F-4D97-AF65-F5344CB8AC3E}">
        <p14:creationId xmlns:p14="http://schemas.microsoft.com/office/powerpoint/2010/main" val="2627247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The Task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a:t>As a large group, develop a script </a:t>
            </a:r>
            <a:r>
              <a:rPr lang="en-US" dirty="0"/>
              <a:t>of the meeting between the supervisor and worker regarding the pattern of behavior.</a:t>
            </a:r>
          </a:p>
          <a:p>
            <a:pPr lvl="0"/>
            <a:endParaRPr lang="en-US" dirty="0"/>
          </a:p>
          <a:p>
            <a:pPr lvl="0"/>
            <a:r>
              <a:rPr lang="en-US" dirty="0"/>
              <a:t>Consider whether going back to contracting with the worker would be beneficial. </a:t>
            </a:r>
          </a:p>
          <a:p>
            <a:pPr marL="0" indent="0">
              <a:buNone/>
            </a:pPr>
            <a:endParaRPr lang="en-US" dirty="0"/>
          </a:p>
          <a:p>
            <a:pPr lvl="0"/>
            <a:r>
              <a:rPr lang="en-US" dirty="0"/>
              <a:t>Use the guidelines for asking good questions and one of the types of solution-focused questions, as assigned.</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37</a:t>
            </a:fld>
            <a:endParaRPr lang="en-US" dirty="0">
              <a:latin typeface="Arial" charset="0"/>
            </a:endParaRPr>
          </a:p>
        </p:txBody>
      </p:sp>
    </p:spTree>
    <p:extLst>
      <p:ext uri="{BB962C8B-B14F-4D97-AF65-F5344CB8AC3E}">
        <p14:creationId xmlns:p14="http://schemas.microsoft.com/office/powerpoint/2010/main" val="4185707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Day One</a:t>
            </a:r>
          </a:p>
          <a:p>
            <a:pPr lvl="1"/>
            <a:r>
              <a:rPr lang="en-US" dirty="0"/>
              <a:t>Introduction</a:t>
            </a:r>
          </a:p>
          <a:p>
            <a:pPr lvl="1"/>
            <a:r>
              <a:rPr lang="en-US" dirty="0"/>
              <a:t>Issues for New Supervisors</a:t>
            </a:r>
          </a:p>
          <a:p>
            <a:pPr lvl="1"/>
            <a:r>
              <a:rPr lang="en-US" dirty="0"/>
              <a:t>The Supervisory Role</a:t>
            </a:r>
          </a:p>
          <a:p>
            <a:pPr lvl="1"/>
            <a:r>
              <a:rPr lang="en-US" dirty="0"/>
              <a:t>The Child Welfare Context</a:t>
            </a:r>
          </a:p>
          <a:p>
            <a:r>
              <a:rPr lang="en-US" dirty="0"/>
              <a:t>Day Two</a:t>
            </a:r>
          </a:p>
          <a:p>
            <a:pPr lvl="1"/>
            <a:r>
              <a:rPr lang="en-US" dirty="0"/>
              <a:t>The Child Welfare Context (continued)</a:t>
            </a:r>
          </a:p>
          <a:p>
            <a:pPr lvl="1"/>
            <a:r>
              <a:rPr lang="en-US" dirty="0"/>
              <a:t>Development of the Individual Worker</a:t>
            </a:r>
          </a:p>
          <a:p>
            <a:pPr lvl="1"/>
            <a:r>
              <a:rPr lang="en-US" dirty="0"/>
              <a:t>The Beginning Phase of Supervision</a:t>
            </a:r>
          </a:p>
          <a:p>
            <a:pPr lvl="1"/>
            <a:r>
              <a:rPr lang="en-US" dirty="0"/>
              <a:t>Transferring Skills to Practice</a:t>
            </a:r>
          </a:p>
          <a:p>
            <a:pPr lvl="1"/>
            <a:r>
              <a:rPr lang="en-US" dirty="0"/>
              <a:t>Evaluation and Closure</a:t>
            </a:r>
          </a:p>
        </p:txBody>
      </p:sp>
      <p:sp>
        <p:nvSpPr>
          <p:cNvPr id="3" name="Title 2"/>
          <p:cNvSpPr>
            <a:spLocks noGrp="1"/>
          </p:cNvSpPr>
          <p:nvPr>
            <p:ph type="title"/>
          </p:nvPr>
        </p:nvSpPr>
        <p:spPr/>
        <p:txBody>
          <a:bodyPr>
            <a:normAutofit/>
          </a:bodyPr>
          <a:lstStyle/>
          <a:p>
            <a:r>
              <a:rPr lang="en-US" dirty="0"/>
              <a:t>Agenda</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Don’t let a good idea get away!</a:t>
            </a:r>
          </a:p>
          <a:p>
            <a:pPr lvl="1">
              <a:spcAft>
                <a:spcPts val="1200"/>
              </a:spcAft>
            </a:pPr>
            <a:r>
              <a:rPr lang="en-US" sz="2400" dirty="0"/>
              <a:t>People remember:</a:t>
            </a:r>
          </a:p>
          <a:p>
            <a:pPr lvl="2">
              <a:spcAft>
                <a:spcPts val="1200"/>
              </a:spcAft>
            </a:pPr>
            <a:r>
              <a:rPr lang="en-US" sz="2400" dirty="0"/>
              <a:t>20% of what they hear</a:t>
            </a:r>
          </a:p>
          <a:p>
            <a:pPr lvl="2">
              <a:spcAft>
                <a:spcPts val="1200"/>
              </a:spcAft>
            </a:pPr>
            <a:r>
              <a:rPr lang="en-US" sz="2800" dirty="0"/>
              <a:t>30% of what they see</a:t>
            </a:r>
          </a:p>
          <a:p>
            <a:pPr lvl="2">
              <a:spcAft>
                <a:spcPts val="1200"/>
              </a:spcAft>
            </a:pPr>
            <a:r>
              <a:rPr lang="en-US" sz="2800" dirty="0"/>
              <a:t>70% of what they say</a:t>
            </a:r>
          </a:p>
          <a:p>
            <a:pPr lvl="2">
              <a:spcAft>
                <a:spcPts val="1200"/>
              </a:spcAft>
            </a:pPr>
            <a:r>
              <a:rPr lang="en-US" sz="2800" dirty="0"/>
              <a:t>90% of what they do</a:t>
            </a:r>
          </a:p>
          <a:p>
            <a:endParaRPr lang="en-US" sz="2800" dirty="0"/>
          </a:p>
          <a:p>
            <a:endParaRPr lang="en-US" sz="2800" dirty="0"/>
          </a:p>
        </p:txBody>
      </p:sp>
      <p:sp>
        <p:nvSpPr>
          <p:cNvPr id="3" name="Title 2"/>
          <p:cNvSpPr>
            <a:spLocks noGrp="1"/>
          </p:cNvSpPr>
          <p:nvPr>
            <p:ph type="title"/>
          </p:nvPr>
        </p:nvSpPr>
        <p:spPr/>
        <p:txBody>
          <a:bodyPr/>
          <a:lstStyle/>
          <a:p>
            <a:r>
              <a:rPr lang="en-US" dirty="0"/>
              <a:t>Idea Catcher</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645" y="1676400"/>
            <a:ext cx="8247888" cy="4522694"/>
          </a:xfrm>
        </p:spPr>
        <p:txBody>
          <a:bodyPr>
            <a:normAutofit/>
          </a:bodyPr>
          <a:lstStyle/>
          <a:p>
            <a:pPr lvl="0">
              <a:spcAft>
                <a:spcPts val="3600"/>
              </a:spcAft>
            </a:pPr>
            <a:r>
              <a:rPr lang="en-US" sz="3600" dirty="0"/>
              <a:t>“We must not let them make us feel like frauds.”</a:t>
            </a:r>
          </a:p>
          <a:p>
            <a:pPr lvl="0">
              <a:spcAft>
                <a:spcPts val="3600"/>
              </a:spcAft>
            </a:pPr>
            <a:r>
              <a:rPr lang="en-US" sz="3600" dirty="0"/>
              <a:t>“Let us continue to spot fraudulence in the roles we are asked to play.”</a:t>
            </a:r>
            <a:endParaRPr lang="en-US" sz="2800" b="1" dirty="0"/>
          </a:p>
          <a:p>
            <a:pPr algn="ctr">
              <a:spcAft>
                <a:spcPts val="3600"/>
              </a:spcAft>
              <a:buNone/>
            </a:pPr>
            <a:r>
              <a:rPr lang="en-US" sz="1800" dirty="0"/>
              <a:t>“Used with permission of Peggy McIntosh Ph.D.”</a:t>
            </a:r>
            <a:endParaRPr lang="en-US" sz="1800" b="1" dirty="0"/>
          </a:p>
          <a:p>
            <a:pPr>
              <a:spcAft>
                <a:spcPts val="3600"/>
              </a:spcAft>
            </a:pPr>
            <a:endParaRPr lang="en-US" sz="2800" dirty="0"/>
          </a:p>
          <a:p>
            <a:endParaRPr lang="en-US" sz="2600" dirty="0"/>
          </a:p>
        </p:txBody>
      </p:sp>
      <p:sp>
        <p:nvSpPr>
          <p:cNvPr id="3" name="Title 2"/>
          <p:cNvSpPr>
            <a:spLocks noGrp="1"/>
          </p:cNvSpPr>
          <p:nvPr>
            <p:ph type="title"/>
          </p:nvPr>
        </p:nvSpPr>
        <p:spPr>
          <a:xfrm>
            <a:off x="470647" y="1082936"/>
            <a:ext cx="8229600" cy="591671"/>
          </a:xfrm>
        </p:spPr>
        <p:txBody>
          <a:bodyPr>
            <a:normAutofit fontScale="90000"/>
          </a:bodyPr>
          <a:lstStyle/>
          <a:p>
            <a:r>
              <a:rPr lang="en-US" sz="3000" dirty="0"/>
              <a:t>Dual Feeling of Fraudulence</a:t>
            </a:r>
            <a:br>
              <a:rPr lang="en-US" dirty="0"/>
            </a:br>
            <a:endParaRPr lang="en-US" dirty="0"/>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Leader Characteristics</a:t>
            </a:r>
          </a:p>
        </p:txBody>
      </p:sp>
      <p:sp>
        <p:nvSpPr>
          <p:cNvPr id="3" name="Content Placeholder 2"/>
          <p:cNvSpPr>
            <a:spLocks noGrp="1"/>
          </p:cNvSpPr>
          <p:nvPr>
            <p:ph idx="1"/>
          </p:nvPr>
        </p:nvSpPr>
        <p:spPr/>
        <p:txBody>
          <a:bodyPr/>
          <a:lstStyle/>
          <a:p>
            <a:pPr marL="457200" lvl="0" indent="-457200">
              <a:spcAft>
                <a:spcPts val="3600"/>
              </a:spcAft>
              <a:buFont typeface="+mj-lt"/>
              <a:buAutoNum type="arabicPeriod"/>
            </a:pPr>
            <a:r>
              <a:rPr lang="en-US" dirty="0"/>
              <a:t>Honesty and integrity</a:t>
            </a:r>
          </a:p>
          <a:p>
            <a:pPr marL="457200" lvl="0" indent="-457200">
              <a:spcAft>
                <a:spcPts val="3600"/>
              </a:spcAft>
              <a:buFont typeface="+mj-lt"/>
              <a:buAutoNum type="arabicPeriod"/>
            </a:pPr>
            <a:r>
              <a:rPr lang="en-US" dirty="0"/>
              <a:t>Good communicator</a:t>
            </a:r>
          </a:p>
          <a:p>
            <a:pPr marL="457200" lvl="0" indent="-457200">
              <a:spcAft>
                <a:spcPts val="3600"/>
              </a:spcAft>
              <a:buFont typeface="+mj-lt"/>
              <a:buAutoNum type="arabicPeriod"/>
            </a:pPr>
            <a:r>
              <a:rPr lang="en-US" dirty="0"/>
              <a:t>Taking charge</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Tree>
    <p:extLst>
      <p:ext uri="{BB962C8B-B14F-4D97-AF65-F5344CB8AC3E}">
        <p14:creationId xmlns:p14="http://schemas.microsoft.com/office/powerpoint/2010/main" val="6970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Supervision Skills</a:t>
            </a:r>
          </a:p>
        </p:txBody>
      </p:sp>
      <p:sp>
        <p:nvSpPr>
          <p:cNvPr id="3" name="Content Placeholder 2"/>
          <p:cNvSpPr>
            <a:spLocks noGrp="1"/>
          </p:cNvSpPr>
          <p:nvPr>
            <p:ph idx="1"/>
          </p:nvPr>
        </p:nvSpPr>
        <p:spPr/>
        <p:txBody>
          <a:bodyPr/>
          <a:lstStyle/>
          <a:p>
            <a:pPr>
              <a:spcAft>
                <a:spcPts val="6600"/>
              </a:spcAft>
            </a:pPr>
            <a:r>
              <a:rPr lang="en-US" dirty="0"/>
              <a:t>Tuning in (self and others)</a:t>
            </a:r>
          </a:p>
          <a:p>
            <a:pPr>
              <a:spcAft>
                <a:spcPts val="6600"/>
              </a:spcAft>
            </a:pPr>
            <a:r>
              <a:rPr lang="en-US" dirty="0"/>
              <a:t>Responding directly to indirect cues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extLst>
      <p:ext uri="{BB962C8B-B14F-4D97-AF65-F5344CB8AC3E}">
        <p14:creationId xmlns:p14="http://schemas.microsoft.com/office/powerpoint/2010/main" val="419869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pPr>
            <a:r>
              <a:rPr lang="en-US" dirty="0"/>
              <a:t>A social work supervisor has “the authority to:</a:t>
            </a:r>
          </a:p>
          <a:p>
            <a:pPr lvl="1">
              <a:spcAft>
                <a:spcPts val="600"/>
              </a:spcAft>
            </a:pPr>
            <a:r>
              <a:rPr lang="en-US" dirty="0"/>
              <a:t>Direct; </a:t>
            </a:r>
          </a:p>
          <a:p>
            <a:pPr lvl="1">
              <a:spcAft>
                <a:spcPts val="600"/>
              </a:spcAft>
            </a:pPr>
            <a:r>
              <a:rPr lang="en-US" dirty="0"/>
              <a:t>Coordinate; </a:t>
            </a:r>
          </a:p>
          <a:p>
            <a:pPr lvl="1">
              <a:spcAft>
                <a:spcPts val="600"/>
              </a:spcAft>
            </a:pPr>
            <a:r>
              <a:rPr lang="en-US" dirty="0"/>
              <a:t>Enhance; and </a:t>
            </a:r>
          </a:p>
          <a:p>
            <a:pPr lvl="1">
              <a:spcAft>
                <a:spcPts val="600"/>
              </a:spcAft>
            </a:pPr>
            <a:r>
              <a:rPr lang="en-US" dirty="0"/>
              <a:t>evaluate on-the-job performance of the supervisees for whose work he or she is held accountable.”</a:t>
            </a:r>
          </a:p>
          <a:p>
            <a:pPr>
              <a:spcAft>
                <a:spcPts val="600"/>
              </a:spcAft>
            </a:pPr>
            <a:r>
              <a:rPr lang="en-US" dirty="0"/>
              <a:t>The supervisor’s ultimate objective is to deliver to agency clients the best possible service, both quantitative and qualitatively, in accordance with agency policies and procedures.”</a:t>
            </a:r>
          </a:p>
          <a:p>
            <a:pPr lvl="2"/>
            <a:r>
              <a:rPr lang="en-US" sz="1400" dirty="0"/>
              <a:t>Source: A. Kadushin</a:t>
            </a:r>
          </a:p>
          <a:p>
            <a:endParaRPr lang="en-US" dirty="0"/>
          </a:p>
        </p:txBody>
      </p:sp>
      <p:sp>
        <p:nvSpPr>
          <p:cNvPr id="3" name="Title 2"/>
          <p:cNvSpPr>
            <a:spLocks noGrp="1"/>
          </p:cNvSpPr>
          <p:nvPr>
            <p:ph type="title"/>
          </p:nvPr>
        </p:nvSpPr>
        <p:spPr/>
        <p:txBody>
          <a:bodyPr>
            <a:normAutofit/>
          </a:bodyPr>
          <a:lstStyle/>
          <a:p>
            <a:r>
              <a:rPr lang="en-US" dirty="0"/>
              <a:t>Supervision</a:t>
            </a:r>
          </a:p>
        </p:txBody>
      </p:sp>
      <p:sp>
        <p:nvSpPr>
          <p:cNvPr id="6" name="Slide Number Placeholder 5"/>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cSld>
  <p:clrMapOvr>
    <a:masterClrMapping/>
  </p:clrMapOvr>
</p:sld>
</file>

<file path=ppt/theme/theme1.xml><?xml version="1.0" encoding="utf-8"?>
<a:theme xmlns:a="http://schemas.openxmlformats.org/drawingml/2006/main" name="STS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1d65098-8ef3-4d2d-9eb9-bcd24ea44e4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1F5F3140ACFC4B999548D0C4FE20A1" ma:contentTypeVersion="12" ma:contentTypeDescription="Create a new document." ma:contentTypeScope="" ma:versionID="926697512a696002d44355a6701c6d04">
  <xsd:schema xmlns:xsd="http://www.w3.org/2001/XMLSchema" xmlns:xs="http://www.w3.org/2001/XMLSchema" xmlns:p="http://schemas.microsoft.com/office/2006/metadata/properties" xmlns:ns2="0f708cff-2e9b-4f08-bc58-c81d1a4fe008" xmlns:ns3="11d65098-8ef3-4d2d-9eb9-bcd24ea44e49" targetNamespace="http://schemas.microsoft.com/office/2006/metadata/properties" ma:root="true" ma:fieldsID="8ce25ec9c18ed7c0d308f78bbb8a02c6" ns2:_="" ns3:_="">
    <xsd:import namespace="0f708cff-2e9b-4f08-bc58-c81d1a4fe008"/>
    <xsd:import namespace="11d65098-8ef3-4d2d-9eb9-bcd24ea44e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08cff-2e9b-4f08-bc58-c81d1a4fe00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d65098-8ef3-4d2d-9eb9-bcd24ea44e4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C33AB8-61F2-4318-9164-5BCD2D24BC47}">
  <ds:schemaRefs>
    <ds:schemaRef ds:uri="http://schemas.microsoft.com/office/2006/metadata/properties"/>
    <ds:schemaRef ds:uri="http://schemas.microsoft.com/office/infopath/2007/PartnerControls"/>
    <ds:schemaRef ds:uri="11d65098-8ef3-4d2d-9eb9-bcd24ea44e49"/>
  </ds:schemaRefs>
</ds:datastoreItem>
</file>

<file path=customXml/itemProps2.xml><?xml version="1.0" encoding="utf-8"?>
<ds:datastoreItem xmlns:ds="http://schemas.openxmlformats.org/officeDocument/2006/customXml" ds:itemID="{603AE588-C4BF-4A68-9A1E-758450280F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708cff-2e9b-4f08-bc58-c81d1a4fe008"/>
    <ds:schemaRef ds:uri="11d65098-8ef3-4d2d-9eb9-bcd24ea44e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60091E-2ED9-4CB2-870D-1FB3300DC5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STSTemplate</Template>
  <TotalTime>1264</TotalTime>
  <Words>1352</Words>
  <Application>Microsoft Office PowerPoint</Application>
  <PresentationFormat>On-screen Show (4:3)</PresentationFormat>
  <Paragraphs>252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STSTemplate</vt:lpstr>
      <vt:lpstr>PowerPoint Presentation</vt:lpstr>
      <vt:lpstr>The Supervisor Training Series  </vt:lpstr>
      <vt:lpstr>Learning Objectives</vt:lpstr>
      <vt:lpstr>Agenda</vt:lpstr>
      <vt:lpstr>Idea Catcher</vt:lpstr>
      <vt:lpstr>Dual Feeling of Fraudulence </vt:lpstr>
      <vt:lpstr>Top Leader Characteristics</vt:lpstr>
      <vt:lpstr>Preliminary Supervision Skills</vt:lpstr>
      <vt:lpstr>Supervision</vt:lpstr>
      <vt:lpstr>Supervisory Roles</vt:lpstr>
      <vt:lpstr>Administrative Supervision </vt:lpstr>
      <vt:lpstr>Educational Supervision </vt:lpstr>
      <vt:lpstr>Clinical Supervision</vt:lpstr>
      <vt:lpstr>Supervisory Role Questions</vt:lpstr>
      <vt:lpstr>The Parallel Process </vt:lpstr>
      <vt:lpstr>The Working Relationship</vt:lpstr>
      <vt:lpstr>The Phases of Supervision</vt:lpstr>
      <vt:lpstr>Goal of Children and Youth Services</vt:lpstr>
      <vt:lpstr>Preservation of Reasonable Parenting </vt:lpstr>
      <vt:lpstr> Child and Family Services Review Outcomes </vt:lpstr>
      <vt:lpstr>Child and Family Services Review Outcomes (continued)</vt:lpstr>
      <vt:lpstr>Child and Family Services Review Outcomes (continued)</vt:lpstr>
      <vt:lpstr>Agenda</vt:lpstr>
      <vt:lpstr>Continuous Quality Improvement (CQI)</vt:lpstr>
      <vt:lpstr>PowerPoint Presentation</vt:lpstr>
      <vt:lpstr>Requirements for Effective Learning </vt:lpstr>
      <vt:lpstr>Approach to Teaching Skills </vt:lpstr>
      <vt:lpstr>Effective Feedback </vt:lpstr>
      <vt:lpstr>Effective Feedback (continued)</vt:lpstr>
      <vt:lpstr>Principles of Effective Feedback </vt:lpstr>
      <vt:lpstr>Practice the Approach to Teaching Skills </vt:lpstr>
      <vt:lpstr>Key Skills of Contracting </vt:lpstr>
      <vt:lpstr> Key Areas of Orienting a New Worker </vt:lpstr>
      <vt:lpstr>Getting Better Responses to Questions</vt:lpstr>
      <vt:lpstr>Solution-Focused Phrasing</vt:lpstr>
      <vt:lpstr>Strengths-Based, Solution-Focused Questions</vt:lpstr>
      <vt:lpstr> The Task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lcrone</dc:creator>
  <cp:keywords>Templates</cp:keywords>
  <cp:lastModifiedBy>Maryann Marchi</cp:lastModifiedBy>
  <cp:revision>45</cp:revision>
  <cp:lastPrinted>2012-01-03T19:05:28Z</cp:lastPrinted>
  <dcterms:created xsi:type="dcterms:W3CDTF">2011-09-16T12:15:53Z</dcterms:created>
  <dcterms:modified xsi:type="dcterms:W3CDTF">2020-03-25T12:02:28Z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0x010100061F5F3140ACFC4B999548D0C4FE20A1</vt:lpwstr>
  </property>
  <property fmtid="{D5CDD505-2E9C-101B-9397-08002B2CF9AE}" pid="3" name="Order">
    <vt:r8>20095700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